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BM Plex Sans Medium"/>
      <p:regular r:id="rId17"/>
    </p:embeddedFont>
    <p:embeddedFont>
      <p:font typeface="IBM Plex Sans Medium"/>
      <p:regular r:id="rId18"/>
    </p:embeddedFont>
    <p:embeddedFont>
      <p:font typeface="IBM Plex Sans Medium"/>
      <p:regular r:id="rId19"/>
    </p:embeddedFont>
    <p:embeddedFont>
      <p:font typeface="IBM Plex Sans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3-4.png>
</file>

<file path=ppt/media/image-4-1.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1.png>
</file>

<file path=ppt/media/image-7-1.png>
</file>

<file path=ppt/media/image-8-1.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 Id="rId9" Type="http://schemas.openxmlformats.org/officeDocument/2006/relationships/slideLayout" Target="../slideLayouts/slideLayout6.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Faith Chebet: A Journey of Growth and Purpose</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Born in the serene highlands of Kericho County, Kenya, my life has been shaped by family values, educational pursuits, and creative passions. This is the story of my journey from rural Kiptere to becoming a Computer Science student at Dedan Kimathi University of Technology.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154567"/>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A Life of Purpose</a:t>
            </a:r>
            <a:endParaRPr lang="en-US" sz="4450" dirty="0"/>
          </a:p>
        </p:txBody>
      </p:sp>
      <p:sp>
        <p:nvSpPr>
          <p:cNvPr id="4" name="Text 1"/>
          <p:cNvSpPr/>
          <p:nvPr/>
        </p:nvSpPr>
        <p:spPr>
          <a:xfrm>
            <a:off x="793790" y="520350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My story is one of growth, passion, and purpose—from the green highlands of Kiptere to the technological frontiers of computer science. While there is still much to learn and achieve, I am confident that my path is guided by faith, curiosity, and resilience.</a:t>
            </a:r>
            <a:endParaRPr lang="en-US" sz="1750" dirty="0"/>
          </a:p>
        </p:txBody>
      </p:sp>
      <p:sp>
        <p:nvSpPr>
          <p:cNvPr id="5" name="Text 2"/>
          <p:cNvSpPr/>
          <p:nvPr/>
        </p:nvSpPr>
        <p:spPr>
          <a:xfrm>
            <a:off x="793790" y="618446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This autobiography is just a chapter in a book that continues to be written every day. My hope is that it inspires others to reflect on their journeys, pursue excellence, and remain true to themselves while making a positive impact on their communities.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5115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Early Life in Kiptere</a:t>
            </a:r>
            <a:endParaRPr lang="en-US" sz="4450" dirty="0"/>
          </a:p>
        </p:txBody>
      </p:sp>
      <p:sp>
        <p:nvSpPr>
          <p:cNvPr id="4" name="Shape 1"/>
          <p:cNvSpPr/>
          <p:nvPr/>
        </p:nvSpPr>
        <p:spPr>
          <a:xfrm>
            <a:off x="6535341" y="1700093"/>
            <a:ext cx="30480" cy="5878235"/>
          </a:xfrm>
          <a:prstGeom prst="roundRect">
            <a:avLst>
              <a:gd name="adj" fmla="val 111628"/>
            </a:avLst>
          </a:prstGeom>
          <a:solidFill>
            <a:srgbClr val="61646A"/>
          </a:solidFill>
          <a:ln/>
        </p:spPr>
      </p:sp>
      <p:sp>
        <p:nvSpPr>
          <p:cNvPr id="5" name="Shape 2"/>
          <p:cNvSpPr/>
          <p:nvPr/>
        </p:nvSpPr>
        <p:spPr>
          <a:xfrm>
            <a:off x="6760012" y="1940004"/>
            <a:ext cx="680442" cy="30480"/>
          </a:xfrm>
          <a:prstGeom prst="roundRect">
            <a:avLst>
              <a:gd name="adj" fmla="val 111628"/>
            </a:avLst>
          </a:prstGeom>
          <a:solidFill>
            <a:srgbClr val="61646A"/>
          </a:solidFill>
          <a:ln/>
        </p:spPr>
      </p:sp>
      <p:sp>
        <p:nvSpPr>
          <p:cNvPr id="6" name="Shape 3"/>
          <p:cNvSpPr/>
          <p:nvPr/>
        </p:nvSpPr>
        <p:spPr>
          <a:xfrm>
            <a:off x="6280190" y="1700093"/>
            <a:ext cx="510302" cy="510302"/>
          </a:xfrm>
          <a:prstGeom prst="roundRect">
            <a:avLst>
              <a:gd name="adj" fmla="val 6667"/>
            </a:avLst>
          </a:prstGeom>
          <a:solidFill>
            <a:srgbClr val="484B51"/>
          </a:solidFill>
          <a:ln/>
        </p:spPr>
      </p:sp>
      <p:sp>
        <p:nvSpPr>
          <p:cNvPr id="7" name="Text 4"/>
          <p:cNvSpPr/>
          <p:nvPr/>
        </p:nvSpPr>
        <p:spPr>
          <a:xfrm>
            <a:off x="6365260" y="1742599"/>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8" name="Text 5"/>
          <p:cNvSpPr/>
          <p:nvPr/>
        </p:nvSpPr>
        <p:spPr>
          <a:xfrm>
            <a:off x="7669411" y="17779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Birth &amp; Family</a:t>
            </a:r>
            <a:endParaRPr lang="en-US" sz="2200" dirty="0"/>
          </a:p>
        </p:txBody>
      </p:sp>
      <p:sp>
        <p:nvSpPr>
          <p:cNvPr id="9" name="Text 6"/>
          <p:cNvSpPr/>
          <p:nvPr/>
        </p:nvSpPr>
        <p:spPr>
          <a:xfrm>
            <a:off x="7669411" y="2268379"/>
            <a:ext cx="616719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Born on June 24, 2003, in Kiptere, Kericho County, as the firstborn to Geofry and Jeniffer Ruto. I have three siblings: Kelvin, Sandra, and Ashly.</a:t>
            </a:r>
            <a:endParaRPr lang="en-US" sz="1750" dirty="0"/>
          </a:p>
        </p:txBody>
      </p:sp>
      <p:sp>
        <p:nvSpPr>
          <p:cNvPr id="10" name="Shape 7"/>
          <p:cNvSpPr/>
          <p:nvPr/>
        </p:nvSpPr>
        <p:spPr>
          <a:xfrm>
            <a:off x="6760012" y="4050625"/>
            <a:ext cx="680442" cy="30480"/>
          </a:xfrm>
          <a:prstGeom prst="roundRect">
            <a:avLst>
              <a:gd name="adj" fmla="val 111628"/>
            </a:avLst>
          </a:prstGeom>
          <a:solidFill>
            <a:srgbClr val="61646A"/>
          </a:solidFill>
          <a:ln/>
        </p:spPr>
      </p:sp>
      <p:sp>
        <p:nvSpPr>
          <p:cNvPr id="11" name="Shape 8"/>
          <p:cNvSpPr/>
          <p:nvPr/>
        </p:nvSpPr>
        <p:spPr>
          <a:xfrm>
            <a:off x="6280190" y="3810714"/>
            <a:ext cx="510302" cy="510302"/>
          </a:xfrm>
          <a:prstGeom prst="roundRect">
            <a:avLst>
              <a:gd name="adj" fmla="val 6667"/>
            </a:avLst>
          </a:prstGeom>
          <a:solidFill>
            <a:srgbClr val="484B51"/>
          </a:solidFill>
          <a:ln/>
        </p:spPr>
      </p:sp>
      <p:sp>
        <p:nvSpPr>
          <p:cNvPr id="12" name="Text 9"/>
          <p:cNvSpPr/>
          <p:nvPr/>
        </p:nvSpPr>
        <p:spPr>
          <a:xfrm>
            <a:off x="6365260" y="3853220"/>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3" name="Text 10"/>
          <p:cNvSpPr/>
          <p:nvPr/>
        </p:nvSpPr>
        <p:spPr>
          <a:xfrm>
            <a:off x="7669411" y="3888581"/>
            <a:ext cx="3169563"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Grandparents' Influence</a:t>
            </a:r>
            <a:endParaRPr lang="en-US" sz="2200" dirty="0"/>
          </a:p>
        </p:txBody>
      </p:sp>
      <p:sp>
        <p:nvSpPr>
          <p:cNvPr id="14" name="Text 11"/>
          <p:cNvSpPr/>
          <p:nvPr/>
        </p:nvSpPr>
        <p:spPr>
          <a:xfrm>
            <a:off x="7669411" y="4379000"/>
            <a:ext cx="616719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From 2006-2011, I lived with my grandparents Mary and Alfred Koskei, who instilled in me values of humility, hard work, and faith through daily chores and evening prayers.</a:t>
            </a:r>
            <a:endParaRPr lang="en-US" sz="1750" dirty="0"/>
          </a:p>
        </p:txBody>
      </p:sp>
      <p:sp>
        <p:nvSpPr>
          <p:cNvPr id="15" name="Shape 12"/>
          <p:cNvSpPr/>
          <p:nvPr/>
        </p:nvSpPr>
        <p:spPr>
          <a:xfrm>
            <a:off x="6760012" y="6161246"/>
            <a:ext cx="680442" cy="30480"/>
          </a:xfrm>
          <a:prstGeom prst="roundRect">
            <a:avLst>
              <a:gd name="adj" fmla="val 111628"/>
            </a:avLst>
          </a:prstGeom>
          <a:solidFill>
            <a:srgbClr val="61646A"/>
          </a:solidFill>
          <a:ln/>
        </p:spPr>
      </p:sp>
      <p:sp>
        <p:nvSpPr>
          <p:cNvPr id="16" name="Shape 13"/>
          <p:cNvSpPr/>
          <p:nvPr/>
        </p:nvSpPr>
        <p:spPr>
          <a:xfrm>
            <a:off x="6280190" y="5921335"/>
            <a:ext cx="510302" cy="510302"/>
          </a:xfrm>
          <a:prstGeom prst="roundRect">
            <a:avLst>
              <a:gd name="adj" fmla="val 6667"/>
            </a:avLst>
          </a:prstGeom>
          <a:solidFill>
            <a:srgbClr val="484B51"/>
          </a:solidFill>
          <a:ln/>
        </p:spPr>
      </p:sp>
      <p:sp>
        <p:nvSpPr>
          <p:cNvPr id="17" name="Text 14"/>
          <p:cNvSpPr/>
          <p:nvPr/>
        </p:nvSpPr>
        <p:spPr>
          <a:xfrm>
            <a:off x="6365260" y="5963841"/>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8" name="Text 15"/>
          <p:cNvSpPr/>
          <p:nvPr/>
        </p:nvSpPr>
        <p:spPr>
          <a:xfrm>
            <a:off x="7669411" y="599920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Return to Parents</a:t>
            </a:r>
            <a:endParaRPr lang="en-US" sz="2200" dirty="0"/>
          </a:p>
        </p:txBody>
      </p:sp>
      <p:sp>
        <p:nvSpPr>
          <p:cNvPr id="19" name="Text 16"/>
          <p:cNvSpPr/>
          <p:nvPr/>
        </p:nvSpPr>
        <p:spPr>
          <a:xfrm>
            <a:off x="7669411" y="6489621"/>
            <a:ext cx="616719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In 2011, I returned to my parents' home, where my father taught me diligence and determination, while my mother instilled kindness, courage, and consistency.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7956" y="619601"/>
            <a:ext cx="5628918" cy="703659"/>
          </a:xfrm>
          <a:prstGeom prst="rect">
            <a:avLst/>
          </a:prstGeom>
          <a:noFill/>
          <a:ln/>
        </p:spPr>
        <p:txBody>
          <a:bodyPr wrap="none" lIns="0" tIns="0" rIns="0" bIns="0" rtlCol="0" anchor="t"/>
          <a:lstStyle/>
          <a:p>
            <a:pPr algn="l" indent="0" marL="0">
              <a:lnSpc>
                <a:spcPts val="5500"/>
              </a:lnSpc>
              <a:buNone/>
            </a:pPr>
            <a:r>
              <a:rPr lang="en-US" sz="4400" dirty="0">
                <a:solidFill>
                  <a:srgbClr val="F3F3F2"/>
                </a:solidFill>
                <a:latin typeface="IBM Plex Sans Medium" pitchFamily="34" charset="0"/>
                <a:ea typeface="IBM Plex Sans Medium" pitchFamily="34" charset="-122"/>
                <a:cs typeface="IBM Plex Sans Medium" pitchFamily="34" charset="-120"/>
              </a:rPr>
              <a:t>Educational Journey</a:t>
            </a:r>
            <a:endParaRPr lang="en-US" sz="4400" dirty="0"/>
          </a:p>
        </p:txBody>
      </p:sp>
      <p:pic>
        <p:nvPicPr>
          <p:cNvPr id="3" name="Image 0" descr="preencoded.png">    </p:cNvPr>
          <p:cNvPicPr>
            <a:picLocks noChangeAspect="1"/>
          </p:cNvPicPr>
          <p:nvPr/>
        </p:nvPicPr>
        <p:blipFill>
          <a:blip r:embed="rId1"/>
          <a:stretch>
            <a:fillRect/>
          </a:stretch>
        </p:blipFill>
        <p:spPr>
          <a:xfrm>
            <a:off x="787956" y="1773555"/>
            <a:ext cx="6527244" cy="900589"/>
          </a:xfrm>
          <a:prstGeom prst="rect">
            <a:avLst/>
          </a:prstGeom>
        </p:spPr>
      </p:pic>
      <p:sp>
        <p:nvSpPr>
          <p:cNvPr id="4" name="Text 1"/>
          <p:cNvSpPr/>
          <p:nvPr/>
        </p:nvSpPr>
        <p:spPr>
          <a:xfrm>
            <a:off x="1013103" y="2899291"/>
            <a:ext cx="2814399" cy="3518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St. Peters Primary</a:t>
            </a:r>
            <a:endParaRPr lang="en-US" sz="2200" dirty="0"/>
          </a:p>
        </p:txBody>
      </p:sp>
      <p:sp>
        <p:nvSpPr>
          <p:cNvPr id="5" name="Text 2"/>
          <p:cNvSpPr/>
          <p:nvPr/>
        </p:nvSpPr>
        <p:spPr>
          <a:xfrm>
            <a:off x="1013103" y="3386138"/>
            <a:ext cx="6076950" cy="720328"/>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PP1 through Class 6, where I discovered my natural inclination toward learning and curiosity.</a:t>
            </a:r>
            <a:endParaRPr lang="en-US" sz="1750" dirty="0"/>
          </a:p>
        </p:txBody>
      </p:sp>
      <p:pic>
        <p:nvPicPr>
          <p:cNvPr id="6" name="Image 1" descr="preencoded.png">    </p:cNvPr>
          <p:cNvPicPr>
            <a:picLocks noChangeAspect="1"/>
          </p:cNvPicPr>
          <p:nvPr/>
        </p:nvPicPr>
        <p:blipFill>
          <a:blip r:embed="rId2"/>
          <a:stretch>
            <a:fillRect/>
          </a:stretch>
        </p:blipFill>
        <p:spPr>
          <a:xfrm>
            <a:off x="7315200" y="1773555"/>
            <a:ext cx="6527244" cy="900589"/>
          </a:xfrm>
          <a:prstGeom prst="rect">
            <a:avLst/>
          </a:prstGeom>
        </p:spPr>
      </p:pic>
      <p:sp>
        <p:nvSpPr>
          <p:cNvPr id="7" name="Text 3"/>
          <p:cNvSpPr/>
          <p:nvPr/>
        </p:nvSpPr>
        <p:spPr>
          <a:xfrm>
            <a:off x="7540347" y="2899291"/>
            <a:ext cx="3607713" cy="3518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Tinderet Educational Center</a:t>
            </a:r>
            <a:endParaRPr lang="en-US" sz="2200" dirty="0"/>
          </a:p>
        </p:txBody>
      </p:sp>
      <p:sp>
        <p:nvSpPr>
          <p:cNvPr id="8" name="Text 4"/>
          <p:cNvSpPr/>
          <p:nvPr/>
        </p:nvSpPr>
        <p:spPr>
          <a:xfrm>
            <a:off x="7540347" y="3386138"/>
            <a:ext cx="6076950" cy="1080492"/>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Completed primary education from Class 6 to 8, developing resilience and discipline in a more challenging academic environment.</a:t>
            </a:r>
            <a:endParaRPr lang="en-US" sz="1750" dirty="0"/>
          </a:p>
        </p:txBody>
      </p:sp>
      <p:pic>
        <p:nvPicPr>
          <p:cNvPr id="9" name="Image 2" descr="preencoded.png">    </p:cNvPr>
          <p:cNvPicPr>
            <a:picLocks noChangeAspect="1"/>
          </p:cNvPicPr>
          <p:nvPr/>
        </p:nvPicPr>
        <p:blipFill>
          <a:blip r:embed="rId3"/>
          <a:stretch>
            <a:fillRect/>
          </a:stretch>
        </p:blipFill>
        <p:spPr>
          <a:xfrm>
            <a:off x="787956" y="4691777"/>
            <a:ext cx="6527244" cy="900589"/>
          </a:xfrm>
          <a:prstGeom prst="rect">
            <a:avLst/>
          </a:prstGeom>
        </p:spPr>
      </p:pic>
      <p:sp>
        <p:nvSpPr>
          <p:cNvPr id="10" name="Text 5"/>
          <p:cNvSpPr/>
          <p:nvPr/>
        </p:nvSpPr>
        <p:spPr>
          <a:xfrm>
            <a:off x="1013103" y="5817513"/>
            <a:ext cx="3482221" cy="3518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Kapsabet Girls High School</a:t>
            </a:r>
            <a:endParaRPr lang="en-US" sz="2200" dirty="0"/>
          </a:p>
        </p:txBody>
      </p:sp>
      <p:sp>
        <p:nvSpPr>
          <p:cNvPr id="11" name="Text 6"/>
          <p:cNvSpPr/>
          <p:nvPr/>
        </p:nvSpPr>
        <p:spPr>
          <a:xfrm>
            <a:off x="1013103" y="6304359"/>
            <a:ext cx="6076950" cy="1080492"/>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Excelled academically, consistently ranking among the top ten students while balancing studies and extracurricular activities.</a:t>
            </a:r>
            <a:endParaRPr lang="en-US" sz="1750" dirty="0"/>
          </a:p>
        </p:txBody>
      </p:sp>
      <p:pic>
        <p:nvPicPr>
          <p:cNvPr id="12" name="Image 3" descr="preencoded.png">    </p:cNvPr>
          <p:cNvPicPr>
            <a:picLocks noChangeAspect="1"/>
          </p:cNvPicPr>
          <p:nvPr/>
        </p:nvPicPr>
        <p:blipFill>
          <a:blip r:embed="rId4"/>
          <a:stretch>
            <a:fillRect/>
          </a:stretch>
        </p:blipFill>
        <p:spPr>
          <a:xfrm>
            <a:off x="7315200" y="4691777"/>
            <a:ext cx="6527244" cy="900589"/>
          </a:xfrm>
          <a:prstGeom prst="rect">
            <a:avLst/>
          </a:prstGeom>
        </p:spPr>
      </p:pic>
      <p:sp>
        <p:nvSpPr>
          <p:cNvPr id="13" name="Text 7"/>
          <p:cNvSpPr/>
          <p:nvPr/>
        </p:nvSpPr>
        <p:spPr>
          <a:xfrm>
            <a:off x="7540347" y="5817513"/>
            <a:ext cx="3264456" cy="3518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Dedan Kimathi University</a:t>
            </a:r>
            <a:endParaRPr lang="en-US" sz="2200" dirty="0"/>
          </a:p>
        </p:txBody>
      </p:sp>
      <p:sp>
        <p:nvSpPr>
          <p:cNvPr id="14" name="Text 8"/>
          <p:cNvSpPr/>
          <p:nvPr/>
        </p:nvSpPr>
        <p:spPr>
          <a:xfrm>
            <a:off x="7540347" y="6304359"/>
            <a:ext cx="6076950" cy="1080492"/>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Currently pursuing a Bachelor of Science in Computer Science, discovering my passion for technology and problem-solving.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06862" y="476845"/>
            <a:ext cx="6096119" cy="541853"/>
          </a:xfrm>
          <a:prstGeom prst="rect">
            <a:avLst/>
          </a:prstGeom>
          <a:noFill/>
          <a:ln/>
        </p:spPr>
        <p:txBody>
          <a:bodyPr wrap="none" lIns="0" tIns="0" rIns="0" bIns="0" rtlCol="0" anchor="t"/>
          <a:lstStyle/>
          <a:p>
            <a:pPr algn="l" indent="0" marL="0">
              <a:lnSpc>
                <a:spcPts val="4250"/>
              </a:lnSpc>
              <a:buNone/>
            </a:pPr>
            <a:r>
              <a:rPr lang="en-US" sz="3400" dirty="0">
                <a:solidFill>
                  <a:srgbClr val="F3F3F2"/>
                </a:solidFill>
                <a:latin typeface="IBM Plex Sans Medium" pitchFamily="34" charset="0"/>
                <a:ea typeface="IBM Plex Sans Medium" pitchFamily="34" charset="-122"/>
                <a:cs typeface="IBM Plex Sans Medium" pitchFamily="34" charset="-120"/>
              </a:rPr>
              <a:t>Passions and Creative Pursuits</a:t>
            </a:r>
            <a:endParaRPr lang="en-US" sz="3400" dirty="0"/>
          </a:p>
        </p:txBody>
      </p:sp>
      <p:pic>
        <p:nvPicPr>
          <p:cNvPr id="3" name="Image 0" descr="preencoded.png">    </p:cNvPr>
          <p:cNvPicPr>
            <a:picLocks noChangeAspect="1"/>
          </p:cNvPicPr>
          <p:nvPr/>
        </p:nvPicPr>
        <p:blipFill>
          <a:blip r:embed="rId1"/>
          <a:stretch>
            <a:fillRect/>
          </a:stretch>
        </p:blipFill>
        <p:spPr>
          <a:xfrm>
            <a:off x="606862" y="1473756"/>
            <a:ext cx="6496883" cy="6496883"/>
          </a:xfrm>
          <a:prstGeom prst="rect">
            <a:avLst/>
          </a:prstGeom>
        </p:spPr>
      </p:pic>
      <p:sp>
        <p:nvSpPr>
          <p:cNvPr id="4" name="Shape 1"/>
          <p:cNvSpPr/>
          <p:nvPr/>
        </p:nvSpPr>
        <p:spPr>
          <a:xfrm>
            <a:off x="7534275" y="1473756"/>
            <a:ext cx="6496883" cy="1391245"/>
          </a:xfrm>
          <a:prstGeom prst="roundRect">
            <a:avLst>
              <a:gd name="adj" fmla="val 1870"/>
            </a:avLst>
          </a:prstGeom>
          <a:noFill/>
          <a:ln w="22860">
            <a:solidFill>
              <a:srgbClr val="61646A"/>
            </a:solidFill>
            <a:prstDash val="solid"/>
          </a:ln>
        </p:spPr>
      </p:sp>
      <p:sp>
        <p:nvSpPr>
          <p:cNvPr id="5" name="Text 2"/>
          <p:cNvSpPr/>
          <p:nvPr/>
        </p:nvSpPr>
        <p:spPr>
          <a:xfrm>
            <a:off x="7730490" y="1669971"/>
            <a:ext cx="2167414" cy="270867"/>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Photography</a:t>
            </a:r>
            <a:endParaRPr lang="en-US" sz="1700" dirty="0"/>
          </a:p>
        </p:txBody>
      </p:sp>
      <p:sp>
        <p:nvSpPr>
          <p:cNvPr id="6" name="Text 3"/>
          <p:cNvSpPr/>
          <p:nvPr/>
        </p:nvSpPr>
        <p:spPr>
          <a:xfrm>
            <a:off x="7730490" y="2114193"/>
            <a:ext cx="6104453" cy="554593"/>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Capturing moments, smiles, and landscapes to tell stories through images and observe details others might miss.</a:t>
            </a:r>
            <a:endParaRPr lang="en-US" sz="1350" dirty="0"/>
          </a:p>
        </p:txBody>
      </p:sp>
      <p:sp>
        <p:nvSpPr>
          <p:cNvPr id="7" name="Shape 4"/>
          <p:cNvSpPr/>
          <p:nvPr/>
        </p:nvSpPr>
        <p:spPr>
          <a:xfrm>
            <a:off x="7534275" y="3038356"/>
            <a:ext cx="6496883" cy="1391245"/>
          </a:xfrm>
          <a:prstGeom prst="roundRect">
            <a:avLst>
              <a:gd name="adj" fmla="val 1870"/>
            </a:avLst>
          </a:prstGeom>
          <a:noFill/>
          <a:ln w="22860">
            <a:solidFill>
              <a:srgbClr val="61646A"/>
            </a:solidFill>
            <a:prstDash val="solid"/>
          </a:ln>
        </p:spPr>
      </p:sp>
      <p:sp>
        <p:nvSpPr>
          <p:cNvPr id="8" name="Text 5"/>
          <p:cNvSpPr/>
          <p:nvPr/>
        </p:nvSpPr>
        <p:spPr>
          <a:xfrm>
            <a:off x="7730490" y="3234571"/>
            <a:ext cx="2167414" cy="270867"/>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Graphic Design</a:t>
            </a:r>
            <a:endParaRPr lang="en-US" sz="1700" dirty="0"/>
          </a:p>
        </p:txBody>
      </p:sp>
      <p:sp>
        <p:nvSpPr>
          <p:cNvPr id="9" name="Text 6"/>
          <p:cNvSpPr/>
          <p:nvPr/>
        </p:nvSpPr>
        <p:spPr>
          <a:xfrm>
            <a:off x="7730490" y="3678793"/>
            <a:ext cx="6104453" cy="554593"/>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Creating visual elements using Adobe Photoshop and other tools to deliver messages and provoke emotions.</a:t>
            </a:r>
            <a:endParaRPr lang="en-US" sz="1350" dirty="0"/>
          </a:p>
        </p:txBody>
      </p:sp>
      <p:sp>
        <p:nvSpPr>
          <p:cNvPr id="10" name="Shape 7"/>
          <p:cNvSpPr/>
          <p:nvPr/>
        </p:nvSpPr>
        <p:spPr>
          <a:xfrm>
            <a:off x="7534275" y="4602956"/>
            <a:ext cx="6496883" cy="1391245"/>
          </a:xfrm>
          <a:prstGeom prst="roundRect">
            <a:avLst>
              <a:gd name="adj" fmla="val 1870"/>
            </a:avLst>
          </a:prstGeom>
          <a:noFill/>
          <a:ln w="22860">
            <a:solidFill>
              <a:srgbClr val="61646A"/>
            </a:solidFill>
            <a:prstDash val="solid"/>
          </a:ln>
        </p:spPr>
      </p:sp>
      <p:sp>
        <p:nvSpPr>
          <p:cNvPr id="11" name="Text 8"/>
          <p:cNvSpPr/>
          <p:nvPr/>
        </p:nvSpPr>
        <p:spPr>
          <a:xfrm>
            <a:off x="7730490" y="4799171"/>
            <a:ext cx="2167414" cy="270867"/>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Video Editing</a:t>
            </a:r>
            <a:endParaRPr lang="en-US" sz="1700" dirty="0"/>
          </a:p>
        </p:txBody>
      </p:sp>
      <p:sp>
        <p:nvSpPr>
          <p:cNvPr id="12" name="Text 9"/>
          <p:cNvSpPr/>
          <p:nvPr/>
        </p:nvSpPr>
        <p:spPr>
          <a:xfrm>
            <a:off x="7730490" y="5243393"/>
            <a:ext cx="6104453" cy="554593"/>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Combining visual elements, color, motion, and sound using Premiere Pro, CapCut, and Filmora to create compelling narratives.</a:t>
            </a:r>
            <a:endParaRPr lang="en-US" sz="1350" dirty="0"/>
          </a:p>
        </p:txBody>
      </p:sp>
      <p:sp>
        <p:nvSpPr>
          <p:cNvPr id="13" name="Shape 10"/>
          <p:cNvSpPr/>
          <p:nvPr/>
        </p:nvSpPr>
        <p:spPr>
          <a:xfrm>
            <a:off x="7534275" y="6167557"/>
            <a:ext cx="6496883" cy="1391245"/>
          </a:xfrm>
          <a:prstGeom prst="roundRect">
            <a:avLst>
              <a:gd name="adj" fmla="val 1870"/>
            </a:avLst>
          </a:prstGeom>
          <a:noFill/>
          <a:ln w="22860">
            <a:solidFill>
              <a:srgbClr val="61646A"/>
            </a:solidFill>
            <a:prstDash val="solid"/>
          </a:ln>
        </p:spPr>
      </p:sp>
      <p:sp>
        <p:nvSpPr>
          <p:cNvPr id="14" name="Text 11"/>
          <p:cNvSpPr/>
          <p:nvPr/>
        </p:nvSpPr>
        <p:spPr>
          <a:xfrm>
            <a:off x="7730490" y="6363772"/>
            <a:ext cx="2167414" cy="270867"/>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Web Development</a:t>
            </a:r>
            <a:endParaRPr lang="en-US" sz="1700" dirty="0"/>
          </a:p>
        </p:txBody>
      </p:sp>
      <p:sp>
        <p:nvSpPr>
          <p:cNvPr id="15" name="Text 12"/>
          <p:cNvSpPr/>
          <p:nvPr/>
        </p:nvSpPr>
        <p:spPr>
          <a:xfrm>
            <a:off x="7730490" y="6807994"/>
            <a:ext cx="6104453" cy="554593"/>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Coding with HTML, CSS, JavaScript, and frameworks like React.js, plus backend work with Java and Spring Boot.</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0571"/>
            <a:ext cx="5901095"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Values and Personality</a:t>
            </a:r>
            <a:endParaRPr lang="en-US" sz="4450" dirty="0"/>
          </a:p>
        </p:txBody>
      </p:sp>
      <p:sp>
        <p:nvSpPr>
          <p:cNvPr id="3" name="Text 1"/>
          <p:cNvSpPr/>
          <p:nvPr/>
        </p:nvSpPr>
        <p:spPr>
          <a:xfrm>
            <a:off x="2197418" y="2008108"/>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Faith</a:t>
            </a:r>
            <a:endParaRPr lang="en-US" sz="2200" dirty="0"/>
          </a:p>
        </p:txBody>
      </p:sp>
      <p:sp>
        <p:nvSpPr>
          <p:cNvPr id="4" name="Text 2"/>
          <p:cNvSpPr/>
          <p:nvPr/>
        </p:nvSpPr>
        <p:spPr>
          <a:xfrm>
            <a:off x="793790" y="2498527"/>
            <a:ext cx="4238863" cy="1451610"/>
          </a:xfrm>
          <a:prstGeom prst="rect">
            <a:avLst/>
          </a:prstGeom>
          <a:noFill/>
          <a:ln/>
        </p:spPr>
        <p:txBody>
          <a:bodyPr wrap="square" lIns="0" tIns="0" rIns="0" bIns="0" rtlCol="0" anchor="t"/>
          <a:lstStyle/>
          <a:p>
            <a:pPr algn="r" indent="0" marL="0">
              <a:lnSpc>
                <a:spcPts val="2850"/>
              </a:lnSpc>
              <a:buNone/>
            </a:pPr>
            <a:r>
              <a:rPr lang="en-US" sz="1750" dirty="0">
                <a:solidFill>
                  <a:srgbClr val="D4D4D1"/>
                </a:solidFill>
                <a:latin typeface="Roboto" pitchFamily="34" charset="0"/>
                <a:ea typeface="Roboto" pitchFamily="34" charset="-122"/>
                <a:cs typeface="Roboto" pitchFamily="34" charset="-120"/>
              </a:rPr>
              <a:t>My Christian faith guides my actions, decisions, and worldview, serving as my beacon during uncertainty and my foundation during challenges.</a:t>
            </a:r>
            <a:endParaRPr lang="en-US" sz="1750" dirty="0"/>
          </a:p>
        </p:txBody>
      </p:sp>
      <p:pic>
        <p:nvPicPr>
          <p:cNvPr id="5" name="Image 0" descr="preencoded.png">    </p:cNvPr>
          <p:cNvPicPr>
            <a:picLocks noChangeAspect="1"/>
          </p:cNvPicPr>
          <p:nvPr/>
        </p:nvPicPr>
        <p:blipFill>
          <a:blip r:embed="rId1"/>
          <a:stretch>
            <a:fillRect/>
          </a:stretch>
        </p:blipFill>
        <p:spPr>
          <a:xfrm>
            <a:off x="5032653" y="1922978"/>
            <a:ext cx="4564975" cy="4564975"/>
          </a:xfrm>
          <a:prstGeom prst="rect">
            <a:avLst/>
          </a:prstGeom>
        </p:spPr>
      </p:pic>
      <p:pic>
        <p:nvPicPr>
          <p:cNvPr id="6" name="Image 1" descr="preencoded.png">    </p:cNvPr>
          <p:cNvPicPr>
            <a:picLocks noChangeAspect="1"/>
          </p:cNvPicPr>
          <p:nvPr/>
        </p:nvPicPr>
        <p:blipFill>
          <a:blip r:embed="rId2"/>
          <a:stretch>
            <a:fillRect/>
          </a:stretch>
        </p:blipFill>
        <p:spPr>
          <a:xfrm>
            <a:off x="6324362" y="3174921"/>
            <a:ext cx="318968" cy="398621"/>
          </a:xfrm>
          <a:prstGeom prst="rect">
            <a:avLst/>
          </a:prstGeom>
        </p:spPr>
      </p:pic>
      <p:sp>
        <p:nvSpPr>
          <p:cNvPr id="7" name="Text 3"/>
          <p:cNvSpPr/>
          <p:nvPr/>
        </p:nvSpPr>
        <p:spPr>
          <a:xfrm>
            <a:off x="9597628" y="200810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Diligence</a:t>
            </a:r>
            <a:endParaRPr lang="en-US" sz="2200" dirty="0"/>
          </a:p>
        </p:txBody>
      </p:sp>
      <p:sp>
        <p:nvSpPr>
          <p:cNvPr id="8" name="Text 4"/>
          <p:cNvSpPr/>
          <p:nvPr/>
        </p:nvSpPr>
        <p:spPr>
          <a:xfrm>
            <a:off x="9597628" y="2498527"/>
            <a:ext cx="4238982"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Hard work is not just about productivity but a sign of appreciation for opportunities. Every task deserves full attention and effort.</a:t>
            </a:r>
            <a:endParaRPr lang="en-US" sz="1750" dirty="0"/>
          </a:p>
        </p:txBody>
      </p:sp>
      <p:pic>
        <p:nvPicPr>
          <p:cNvPr id="9" name="Image 2" descr="preencoded.png">    </p:cNvPr>
          <p:cNvPicPr>
            <a:picLocks noChangeAspect="1"/>
          </p:cNvPicPr>
          <p:nvPr/>
        </p:nvPicPr>
        <p:blipFill>
          <a:blip r:embed="rId3"/>
          <a:stretch>
            <a:fillRect/>
          </a:stretch>
        </p:blipFill>
        <p:spPr>
          <a:xfrm>
            <a:off x="5032653" y="1922978"/>
            <a:ext cx="4564975" cy="4564975"/>
          </a:xfrm>
          <a:prstGeom prst="rect">
            <a:avLst/>
          </a:prstGeom>
        </p:spPr>
      </p:pic>
      <p:pic>
        <p:nvPicPr>
          <p:cNvPr id="10" name="Image 3" descr="preencoded.png">    </p:cNvPr>
          <p:cNvPicPr>
            <a:picLocks noChangeAspect="1"/>
          </p:cNvPicPr>
          <p:nvPr/>
        </p:nvPicPr>
        <p:blipFill>
          <a:blip r:embed="rId4"/>
          <a:stretch>
            <a:fillRect/>
          </a:stretch>
        </p:blipFill>
        <p:spPr>
          <a:xfrm>
            <a:off x="7986713" y="3174921"/>
            <a:ext cx="318968" cy="398621"/>
          </a:xfrm>
          <a:prstGeom prst="rect">
            <a:avLst/>
          </a:prstGeom>
        </p:spPr>
      </p:pic>
      <p:sp>
        <p:nvSpPr>
          <p:cNvPr id="11" name="Text 5"/>
          <p:cNvSpPr/>
          <p:nvPr/>
        </p:nvSpPr>
        <p:spPr>
          <a:xfrm>
            <a:off x="9597628" y="464212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Excellence</a:t>
            </a:r>
            <a:endParaRPr lang="en-US" sz="2200" dirty="0"/>
          </a:p>
        </p:txBody>
      </p:sp>
      <p:sp>
        <p:nvSpPr>
          <p:cNvPr id="12" name="Text 6"/>
          <p:cNvSpPr/>
          <p:nvPr/>
        </p:nvSpPr>
        <p:spPr>
          <a:xfrm>
            <a:off x="9597628" y="5132546"/>
            <a:ext cx="4238982"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Striving continuously for the best in everything, not for perfection but to be better than yesterday in all aspects of life.</a:t>
            </a:r>
            <a:endParaRPr lang="en-US" sz="1750" dirty="0"/>
          </a:p>
        </p:txBody>
      </p:sp>
      <p:pic>
        <p:nvPicPr>
          <p:cNvPr id="13" name="Image 4" descr="preencoded.png">    </p:cNvPr>
          <p:cNvPicPr>
            <a:picLocks noChangeAspect="1"/>
          </p:cNvPicPr>
          <p:nvPr/>
        </p:nvPicPr>
        <p:blipFill>
          <a:blip r:embed="rId5"/>
          <a:stretch>
            <a:fillRect/>
          </a:stretch>
        </p:blipFill>
        <p:spPr>
          <a:xfrm>
            <a:off x="5032653" y="1922978"/>
            <a:ext cx="4564975" cy="4564975"/>
          </a:xfrm>
          <a:prstGeom prst="rect">
            <a:avLst/>
          </a:prstGeom>
        </p:spPr>
      </p:pic>
      <p:pic>
        <p:nvPicPr>
          <p:cNvPr id="14" name="Image 5" descr="preencoded.png">    </p:cNvPr>
          <p:cNvPicPr>
            <a:picLocks noChangeAspect="1"/>
          </p:cNvPicPr>
          <p:nvPr/>
        </p:nvPicPr>
        <p:blipFill>
          <a:blip r:embed="rId6"/>
          <a:stretch>
            <a:fillRect/>
          </a:stretch>
        </p:blipFill>
        <p:spPr>
          <a:xfrm>
            <a:off x="7986713" y="4837271"/>
            <a:ext cx="318968" cy="398621"/>
          </a:xfrm>
          <a:prstGeom prst="rect">
            <a:avLst/>
          </a:prstGeom>
        </p:spPr>
      </p:pic>
      <p:sp>
        <p:nvSpPr>
          <p:cNvPr id="15" name="Text 7"/>
          <p:cNvSpPr/>
          <p:nvPr/>
        </p:nvSpPr>
        <p:spPr>
          <a:xfrm>
            <a:off x="2197418" y="4460677"/>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Commitment</a:t>
            </a:r>
            <a:endParaRPr lang="en-US" sz="2200" dirty="0"/>
          </a:p>
        </p:txBody>
      </p:sp>
      <p:sp>
        <p:nvSpPr>
          <p:cNvPr id="16" name="Text 8"/>
          <p:cNvSpPr/>
          <p:nvPr/>
        </p:nvSpPr>
        <p:spPr>
          <a:xfrm>
            <a:off x="793790" y="4951095"/>
            <a:ext cx="4238863" cy="1451610"/>
          </a:xfrm>
          <a:prstGeom prst="rect">
            <a:avLst/>
          </a:prstGeom>
          <a:noFill/>
          <a:ln/>
        </p:spPr>
        <p:txBody>
          <a:bodyPr wrap="square" lIns="0" tIns="0" rIns="0" bIns="0" rtlCol="0" anchor="t"/>
          <a:lstStyle/>
          <a:p>
            <a:pPr algn="r" indent="0" marL="0">
              <a:lnSpc>
                <a:spcPts val="2850"/>
              </a:lnSpc>
              <a:buNone/>
            </a:pPr>
            <a:r>
              <a:rPr lang="en-US" sz="1750" dirty="0">
                <a:solidFill>
                  <a:srgbClr val="D4D4D1"/>
                </a:solidFill>
                <a:latin typeface="Roboto" pitchFamily="34" charset="0"/>
                <a:ea typeface="Roboto" pitchFamily="34" charset="-122"/>
                <a:cs typeface="Roboto" pitchFamily="34" charset="-120"/>
              </a:rPr>
              <a:t>Being dedicated to goals, vows, and obligations with time, effort, and character. Commitment gives shape to ambition and builds trustworthiness.</a:t>
            </a:r>
            <a:endParaRPr lang="en-US" sz="1750" dirty="0"/>
          </a:p>
        </p:txBody>
      </p:sp>
      <p:pic>
        <p:nvPicPr>
          <p:cNvPr id="17" name="Image 6" descr="preencoded.png">    </p:cNvPr>
          <p:cNvPicPr>
            <a:picLocks noChangeAspect="1"/>
          </p:cNvPicPr>
          <p:nvPr/>
        </p:nvPicPr>
        <p:blipFill>
          <a:blip r:embed="rId7"/>
          <a:stretch>
            <a:fillRect/>
          </a:stretch>
        </p:blipFill>
        <p:spPr>
          <a:xfrm>
            <a:off x="5032653" y="1922978"/>
            <a:ext cx="4564975" cy="4564975"/>
          </a:xfrm>
          <a:prstGeom prst="rect">
            <a:avLst/>
          </a:prstGeom>
        </p:spPr>
      </p:pic>
      <p:pic>
        <p:nvPicPr>
          <p:cNvPr id="18" name="Image 7" descr="preencoded.png">    </p:cNvPr>
          <p:cNvPicPr>
            <a:picLocks noChangeAspect="1"/>
          </p:cNvPicPr>
          <p:nvPr/>
        </p:nvPicPr>
        <p:blipFill>
          <a:blip r:embed="rId8"/>
          <a:stretch>
            <a:fillRect/>
          </a:stretch>
        </p:blipFill>
        <p:spPr>
          <a:xfrm>
            <a:off x="6324362" y="4837271"/>
            <a:ext cx="318968" cy="398621"/>
          </a:xfrm>
          <a:prstGeom prst="rect">
            <a:avLst/>
          </a:prstGeom>
        </p:spPr>
      </p:pic>
      <p:sp>
        <p:nvSpPr>
          <p:cNvPr id="19" name="Text 9"/>
          <p:cNvSpPr/>
          <p:nvPr/>
        </p:nvSpPr>
        <p:spPr>
          <a:xfrm>
            <a:off x="793790" y="6743105"/>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I am a cool, calm, and curious individual who enjoys the pursuit of growth, purpose, and knowledge. My personality is tempered by quiet strength, determination, and a desire to explore new ideas.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41387"/>
          </a:xfrm>
          <a:prstGeom prst="rect">
            <a:avLst/>
          </a:prstGeom>
        </p:spPr>
      </p:pic>
      <p:sp>
        <p:nvSpPr>
          <p:cNvPr id="3" name="Text 0"/>
          <p:cNvSpPr/>
          <p:nvPr/>
        </p:nvSpPr>
        <p:spPr>
          <a:xfrm>
            <a:off x="616268" y="484227"/>
            <a:ext cx="4402098" cy="550188"/>
          </a:xfrm>
          <a:prstGeom prst="rect">
            <a:avLst/>
          </a:prstGeom>
          <a:noFill/>
          <a:ln/>
        </p:spPr>
        <p:txBody>
          <a:bodyPr wrap="none" lIns="0" tIns="0" rIns="0" bIns="0" rtlCol="0" anchor="t"/>
          <a:lstStyle/>
          <a:p>
            <a:pPr algn="l" indent="0" marL="0">
              <a:lnSpc>
                <a:spcPts val="4300"/>
              </a:lnSpc>
              <a:buNone/>
            </a:pPr>
            <a:r>
              <a:rPr lang="en-US" sz="3450" dirty="0">
                <a:solidFill>
                  <a:srgbClr val="F3F3F2"/>
                </a:solidFill>
                <a:latin typeface="IBM Plex Sans Medium" pitchFamily="34" charset="0"/>
                <a:ea typeface="IBM Plex Sans Medium" pitchFamily="34" charset="-122"/>
                <a:cs typeface="IBM Plex Sans Medium" pitchFamily="34" charset="-120"/>
              </a:rPr>
              <a:t>Influential Mentors</a:t>
            </a:r>
            <a:endParaRPr lang="en-US" sz="3450" dirty="0"/>
          </a:p>
        </p:txBody>
      </p:sp>
      <p:sp>
        <p:nvSpPr>
          <p:cNvPr id="4" name="Shape 1"/>
          <p:cNvSpPr/>
          <p:nvPr/>
        </p:nvSpPr>
        <p:spPr>
          <a:xfrm>
            <a:off x="616268" y="1298496"/>
            <a:ext cx="7911465" cy="1623536"/>
          </a:xfrm>
          <a:prstGeom prst="roundRect">
            <a:avLst>
              <a:gd name="adj" fmla="val 1627"/>
            </a:avLst>
          </a:prstGeom>
          <a:noFill/>
          <a:ln w="22860">
            <a:solidFill>
              <a:srgbClr val="61646A"/>
            </a:solidFill>
            <a:prstDash val="solid"/>
          </a:ln>
        </p:spPr>
      </p:sp>
      <p:sp>
        <p:nvSpPr>
          <p:cNvPr id="5" name="Shape 2"/>
          <p:cNvSpPr/>
          <p:nvPr/>
        </p:nvSpPr>
        <p:spPr>
          <a:xfrm>
            <a:off x="639127" y="1321356"/>
            <a:ext cx="704255" cy="1577816"/>
          </a:xfrm>
          <a:prstGeom prst="rect">
            <a:avLst/>
          </a:prstGeom>
          <a:solidFill>
            <a:srgbClr val="484B51"/>
          </a:solidFill>
          <a:ln/>
        </p:spPr>
      </p:sp>
      <p:sp>
        <p:nvSpPr>
          <p:cNvPr id="6" name="Text 3"/>
          <p:cNvSpPr/>
          <p:nvPr/>
        </p:nvSpPr>
        <p:spPr>
          <a:xfrm>
            <a:off x="859155" y="1945124"/>
            <a:ext cx="264081" cy="330160"/>
          </a:xfrm>
          <a:prstGeom prst="rect">
            <a:avLst/>
          </a:prstGeom>
          <a:noFill/>
          <a:ln/>
        </p:spPr>
        <p:txBody>
          <a:bodyPr wrap="none" lIns="0" tIns="0" rIns="0" bIns="0" rtlCol="0" anchor="t"/>
          <a:lstStyle/>
          <a:p>
            <a:pPr algn="l" indent="0" marL="0">
              <a:lnSpc>
                <a:spcPts val="2050"/>
              </a:lnSpc>
              <a:buNone/>
            </a:pPr>
            <a:r>
              <a:rPr lang="en-US" sz="2050" dirty="0">
                <a:solidFill>
                  <a:srgbClr val="D4D4D1"/>
                </a:solidFill>
                <a:latin typeface="IBM Plex Sans Medium" pitchFamily="34" charset="0"/>
                <a:ea typeface="IBM Plex Sans Medium" pitchFamily="34" charset="-122"/>
                <a:cs typeface="IBM Plex Sans Medium" pitchFamily="34" charset="-120"/>
              </a:rPr>
              <a:t>1</a:t>
            </a:r>
            <a:endParaRPr lang="en-US" sz="2050" dirty="0"/>
          </a:p>
        </p:txBody>
      </p:sp>
      <p:sp>
        <p:nvSpPr>
          <p:cNvPr id="7" name="Text 4"/>
          <p:cNvSpPr/>
          <p:nvPr/>
        </p:nvSpPr>
        <p:spPr>
          <a:xfrm>
            <a:off x="1519357" y="1497330"/>
            <a:ext cx="2200989" cy="275153"/>
          </a:xfrm>
          <a:prstGeom prst="rect">
            <a:avLst/>
          </a:prstGeom>
          <a:noFill/>
          <a:ln/>
        </p:spPr>
        <p:txBody>
          <a:bodyPr wrap="none" lIns="0" tIns="0" rIns="0" bIns="0" rtlCol="0" anchor="t"/>
          <a:lstStyle/>
          <a:p>
            <a:pPr algn="l" indent="0" marL="0">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Calvince Omit</a:t>
            </a:r>
            <a:endParaRPr lang="en-US" sz="1700" dirty="0"/>
          </a:p>
        </p:txBody>
      </p:sp>
      <p:sp>
        <p:nvSpPr>
          <p:cNvPr id="8" name="Text 5"/>
          <p:cNvSpPr/>
          <p:nvPr/>
        </p:nvSpPr>
        <p:spPr>
          <a:xfrm>
            <a:off x="1519357" y="1878092"/>
            <a:ext cx="6985516" cy="845106"/>
          </a:xfrm>
          <a:prstGeom prst="rect">
            <a:avLst/>
          </a:prstGeom>
          <a:noFill/>
          <a:ln/>
        </p:spPr>
        <p:txBody>
          <a:bodyPr wrap="square" lIns="0" tIns="0" rIns="0" bIns="0" rtlCol="0" anchor="t"/>
          <a:lstStyle/>
          <a:p>
            <a:pPr algn="l" indent="0" marL="0">
              <a:lnSpc>
                <a:spcPts val="2200"/>
              </a:lnSpc>
              <a:buNone/>
            </a:pPr>
            <a:r>
              <a:rPr lang="en-US" sz="1350" dirty="0">
                <a:solidFill>
                  <a:srgbClr val="D4D4D1"/>
                </a:solidFill>
                <a:latin typeface="Roboto" pitchFamily="34" charset="0"/>
                <a:ea typeface="Roboto" pitchFamily="34" charset="-122"/>
                <a:cs typeface="Roboto" pitchFamily="34" charset="-120"/>
              </a:rPr>
              <a:t>A dedicated educator who taught me that greatness comes from tenacity and perseverance, not just natural talent. He encouraged high standards and belief in my potential.</a:t>
            </a:r>
            <a:endParaRPr lang="en-US" sz="1350" dirty="0"/>
          </a:p>
        </p:txBody>
      </p:sp>
      <p:sp>
        <p:nvSpPr>
          <p:cNvPr id="9" name="Shape 6"/>
          <p:cNvSpPr/>
          <p:nvPr/>
        </p:nvSpPr>
        <p:spPr>
          <a:xfrm>
            <a:off x="616268" y="3098006"/>
            <a:ext cx="7911465" cy="1341834"/>
          </a:xfrm>
          <a:prstGeom prst="roundRect">
            <a:avLst>
              <a:gd name="adj" fmla="val 1968"/>
            </a:avLst>
          </a:prstGeom>
          <a:noFill/>
          <a:ln w="22860">
            <a:solidFill>
              <a:srgbClr val="61646A"/>
            </a:solidFill>
            <a:prstDash val="solid"/>
          </a:ln>
        </p:spPr>
      </p:sp>
      <p:sp>
        <p:nvSpPr>
          <p:cNvPr id="10" name="Shape 7"/>
          <p:cNvSpPr/>
          <p:nvPr/>
        </p:nvSpPr>
        <p:spPr>
          <a:xfrm>
            <a:off x="639127" y="3120866"/>
            <a:ext cx="704255" cy="1296114"/>
          </a:xfrm>
          <a:prstGeom prst="rect">
            <a:avLst/>
          </a:prstGeom>
          <a:solidFill>
            <a:srgbClr val="484B51"/>
          </a:solidFill>
          <a:ln/>
        </p:spPr>
      </p:sp>
      <p:sp>
        <p:nvSpPr>
          <p:cNvPr id="11" name="Text 8"/>
          <p:cNvSpPr/>
          <p:nvPr/>
        </p:nvSpPr>
        <p:spPr>
          <a:xfrm>
            <a:off x="859155" y="3603784"/>
            <a:ext cx="264081" cy="330160"/>
          </a:xfrm>
          <a:prstGeom prst="rect">
            <a:avLst/>
          </a:prstGeom>
          <a:noFill/>
          <a:ln/>
        </p:spPr>
        <p:txBody>
          <a:bodyPr wrap="none" lIns="0" tIns="0" rIns="0" bIns="0" rtlCol="0" anchor="t"/>
          <a:lstStyle/>
          <a:p>
            <a:pPr algn="l" indent="0" marL="0">
              <a:lnSpc>
                <a:spcPts val="2050"/>
              </a:lnSpc>
              <a:buNone/>
            </a:pPr>
            <a:r>
              <a:rPr lang="en-US" sz="2050" dirty="0">
                <a:solidFill>
                  <a:srgbClr val="D4D4D1"/>
                </a:solidFill>
                <a:latin typeface="IBM Plex Sans Medium" pitchFamily="34" charset="0"/>
                <a:ea typeface="IBM Plex Sans Medium" pitchFamily="34" charset="-122"/>
                <a:cs typeface="IBM Plex Sans Medium" pitchFamily="34" charset="-120"/>
              </a:rPr>
              <a:t>2</a:t>
            </a:r>
            <a:endParaRPr lang="en-US" sz="2050" dirty="0"/>
          </a:p>
        </p:txBody>
      </p:sp>
      <p:sp>
        <p:nvSpPr>
          <p:cNvPr id="12" name="Text 9"/>
          <p:cNvSpPr/>
          <p:nvPr/>
        </p:nvSpPr>
        <p:spPr>
          <a:xfrm>
            <a:off x="1519357" y="3296841"/>
            <a:ext cx="2200989" cy="275153"/>
          </a:xfrm>
          <a:prstGeom prst="rect">
            <a:avLst/>
          </a:prstGeom>
          <a:noFill/>
          <a:ln/>
        </p:spPr>
        <p:txBody>
          <a:bodyPr wrap="none" lIns="0" tIns="0" rIns="0" bIns="0" rtlCol="0" anchor="t"/>
          <a:lstStyle/>
          <a:p>
            <a:pPr algn="l" indent="0" marL="0">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Brian Koton</a:t>
            </a:r>
            <a:endParaRPr lang="en-US" sz="1700" dirty="0"/>
          </a:p>
        </p:txBody>
      </p:sp>
      <p:sp>
        <p:nvSpPr>
          <p:cNvPr id="13" name="Text 10"/>
          <p:cNvSpPr/>
          <p:nvPr/>
        </p:nvSpPr>
        <p:spPr>
          <a:xfrm>
            <a:off x="1519357" y="3677603"/>
            <a:ext cx="6985516" cy="563404"/>
          </a:xfrm>
          <a:prstGeom prst="rect">
            <a:avLst/>
          </a:prstGeom>
          <a:noFill/>
          <a:ln/>
        </p:spPr>
        <p:txBody>
          <a:bodyPr wrap="square" lIns="0" tIns="0" rIns="0" bIns="0" rtlCol="0" anchor="t"/>
          <a:lstStyle/>
          <a:p>
            <a:pPr algn="l" indent="0" marL="0">
              <a:lnSpc>
                <a:spcPts val="2200"/>
              </a:lnSpc>
              <a:buNone/>
            </a:pPr>
            <a:r>
              <a:rPr lang="en-US" sz="1350" dirty="0">
                <a:solidFill>
                  <a:srgbClr val="D4D4D1"/>
                </a:solidFill>
                <a:latin typeface="Roboto" pitchFamily="34" charset="0"/>
                <a:ea typeface="Roboto" pitchFamily="34" charset="-122"/>
                <a:cs typeface="Roboto" pitchFamily="34" charset="-120"/>
              </a:rPr>
              <a:t>A visual storyteller whose meticulous design work showed me that creativity comes from effort, constructive criticism, and relentless curiosity.</a:t>
            </a:r>
            <a:endParaRPr lang="en-US" sz="1350" dirty="0"/>
          </a:p>
        </p:txBody>
      </p:sp>
      <p:sp>
        <p:nvSpPr>
          <p:cNvPr id="14" name="Shape 11"/>
          <p:cNvSpPr/>
          <p:nvPr/>
        </p:nvSpPr>
        <p:spPr>
          <a:xfrm>
            <a:off x="616268" y="4615815"/>
            <a:ext cx="7911465" cy="1623536"/>
          </a:xfrm>
          <a:prstGeom prst="roundRect">
            <a:avLst>
              <a:gd name="adj" fmla="val 1627"/>
            </a:avLst>
          </a:prstGeom>
          <a:noFill/>
          <a:ln w="22860">
            <a:solidFill>
              <a:srgbClr val="61646A"/>
            </a:solidFill>
            <a:prstDash val="solid"/>
          </a:ln>
        </p:spPr>
      </p:sp>
      <p:sp>
        <p:nvSpPr>
          <p:cNvPr id="15" name="Shape 12"/>
          <p:cNvSpPr/>
          <p:nvPr/>
        </p:nvSpPr>
        <p:spPr>
          <a:xfrm>
            <a:off x="639127" y="4638675"/>
            <a:ext cx="704255" cy="1577816"/>
          </a:xfrm>
          <a:prstGeom prst="rect">
            <a:avLst/>
          </a:prstGeom>
          <a:solidFill>
            <a:srgbClr val="484B51"/>
          </a:solidFill>
          <a:ln/>
        </p:spPr>
      </p:sp>
      <p:sp>
        <p:nvSpPr>
          <p:cNvPr id="16" name="Text 13"/>
          <p:cNvSpPr/>
          <p:nvPr/>
        </p:nvSpPr>
        <p:spPr>
          <a:xfrm>
            <a:off x="859155" y="5262443"/>
            <a:ext cx="264081" cy="330160"/>
          </a:xfrm>
          <a:prstGeom prst="rect">
            <a:avLst/>
          </a:prstGeom>
          <a:noFill/>
          <a:ln/>
        </p:spPr>
        <p:txBody>
          <a:bodyPr wrap="none" lIns="0" tIns="0" rIns="0" bIns="0" rtlCol="0" anchor="t"/>
          <a:lstStyle/>
          <a:p>
            <a:pPr algn="l" indent="0" marL="0">
              <a:lnSpc>
                <a:spcPts val="2050"/>
              </a:lnSpc>
              <a:buNone/>
            </a:pPr>
            <a:r>
              <a:rPr lang="en-US" sz="2050" dirty="0">
                <a:solidFill>
                  <a:srgbClr val="D4D4D1"/>
                </a:solidFill>
                <a:latin typeface="IBM Plex Sans Medium" pitchFamily="34" charset="0"/>
                <a:ea typeface="IBM Plex Sans Medium" pitchFamily="34" charset="-122"/>
                <a:cs typeface="IBM Plex Sans Medium" pitchFamily="34" charset="-120"/>
              </a:rPr>
              <a:t>3</a:t>
            </a:r>
            <a:endParaRPr lang="en-US" sz="2050" dirty="0"/>
          </a:p>
        </p:txBody>
      </p:sp>
      <p:sp>
        <p:nvSpPr>
          <p:cNvPr id="17" name="Text 14"/>
          <p:cNvSpPr/>
          <p:nvPr/>
        </p:nvSpPr>
        <p:spPr>
          <a:xfrm>
            <a:off x="1519357" y="4814649"/>
            <a:ext cx="2200989" cy="275153"/>
          </a:xfrm>
          <a:prstGeom prst="rect">
            <a:avLst/>
          </a:prstGeom>
          <a:noFill/>
          <a:ln/>
        </p:spPr>
        <p:txBody>
          <a:bodyPr wrap="none" lIns="0" tIns="0" rIns="0" bIns="0" rtlCol="0" anchor="t"/>
          <a:lstStyle/>
          <a:p>
            <a:pPr algn="l" indent="0" marL="0">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Don Kiptanui</a:t>
            </a:r>
            <a:endParaRPr lang="en-US" sz="1700" dirty="0"/>
          </a:p>
        </p:txBody>
      </p:sp>
      <p:sp>
        <p:nvSpPr>
          <p:cNvPr id="18" name="Text 15"/>
          <p:cNvSpPr/>
          <p:nvPr/>
        </p:nvSpPr>
        <p:spPr>
          <a:xfrm>
            <a:off x="1519357" y="5195411"/>
            <a:ext cx="6985516" cy="845106"/>
          </a:xfrm>
          <a:prstGeom prst="rect">
            <a:avLst/>
          </a:prstGeom>
          <a:noFill/>
          <a:ln/>
        </p:spPr>
        <p:txBody>
          <a:bodyPr wrap="square" lIns="0" tIns="0" rIns="0" bIns="0" rtlCol="0" anchor="t"/>
          <a:lstStyle/>
          <a:p>
            <a:pPr algn="l" indent="0" marL="0">
              <a:lnSpc>
                <a:spcPts val="2200"/>
              </a:lnSpc>
              <a:buNone/>
            </a:pPr>
            <a:r>
              <a:rPr lang="en-US" sz="1350" dirty="0">
                <a:solidFill>
                  <a:srgbClr val="D4D4D1"/>
                </a:solidFill>
                <a:latin typeface="Roboto" pitchFamily="34" charset="0"/>
                <a:ea typeface="Roboto" pitchFamily="34" charset="-122"/>
                <a:cs typeface="Roboto" pitchFamily="34" charset="-120"/>
              </a:rPr>
              <a:t>A visionary graphic designer who taught me that design is communication, not decoration. His mentorship helped me silence my inner critic and build a meaningful portfolio.</a:t>
            </a:r>
            <a:endParaRPr lang="en-US" sz="1350" dirty="0"/>
          </a:p>
        </p:txBody>
      </p:sp>
      <p:sp>
        <p:nvSpPr>
          <p:cNvPr id="19" name="Shape 16"/>
          <p:cNvSpPr/>
          <p:nvPr/>
        </p:nvSpPr>
        <p:spPr>
          <a:xfrm>
            <a:off x="616268" y="6415326"/>
            <a:ext cx="7911465" cy="1341834"/>
          </a:xfrm>
          <a:prstGeom prst="roundRect">
            <a:avLst>
              <a:gd name="adj" fmla="val 1968"/>
            </a:avLst>
          </a:prstGeom>
          <a:noFill/>
          <a:ln w="22860">
            <a:solidFill>
              <a:srgbClr val="61646A"/>
            </a:solidFill>
            <a:prstDash val="solid"/>
          </a:ln>
        </p:spPr>
      </p:sp>
      <p:sp>
        <p:nvSpPr>
          <p:cNvPr id="20" name="Shape 17"/>
          <p:cNvSpPr/>
          <p:nvPr/>
        </p:nvSpPr>
        <p:spPr>
          <a:xfrm>
            <a:off x="639127" y="6438186"/>
            <a:ext cx="704255" cy="1296114"/>
          </a:xfrm>
          <a:prstGeom prst="rect">
            <a:avLst/>
          </a:prstGeom>
          <a:solidFill>
            <a:srgbClr val="484B51"/>
          </a:solidFill>
          <a:ln/>
        </p:spPr>
      </p:sp>
      <p:sp>
        <p:nvSpPr>
          <p:cNvPr id="21" name="Text 18"/>
          <p:cNvSpPr/>
          <p:nvPr/>
        </p:nvSpPr>
        <p:spPr>
          <a:xfrm>
            <a:off x="859155" y="6921103"/>
            <a:ext cx="264081" cy="330160"/>
          </a:xfrm>
          <a:prstGeom prst="rect">
            <a:avLst/>
          </a:prstGeom>
          <a:noFill/>
          <a:ln/>
        </p:spPr>
        <p:txBody>
          <a:bodyPr wrap="none" lIns="0" tIns="0" rIns="0" bIns="0" rtlCol="0" anchor="t"/>
          <a:lstStyle/>
          <a:p>
            <a:pPr algn="l" indent="0" marL="0">
              <a:lnSpc>
                <a:spcPts val="2050"/>
              </a:lnSpc>
              <a:buNone/>
            </a:pPr>
            <a:r>
              <a:rPr lang="en-US" sz="2050" dirty="0">
                <a:solidFill>
                  <a:srgbClr val="D4D4D1"/>
                </a:solidFill>
                <a:latin typeface="IBM Plex Sans Medium" pitchFamily="34" charset="0"/>
                <a:ea typeface="IBM Plex Sans Medium" pitchFamily="34" charset="-122"/>
                <a:cs typeface="IBM Plex Sans Medium" pitchFamily="34" charset="-120"/>
              </a:rPr>
              <a:t>4</a:t>
            </a:r>
            <a:endParaRPr lang="en-US" sz="2050" dirty="0"/>
          </a:p>
        </p:txBody>
      </p:sp>
      <p:sp>
        <p:nvSpPr>
          <p:cNvPr id="22" name="Text 19"/>
          <p:cNvSpPr/>
          <p:nvPr/>
        </p:nvSpPr>
        <p:spPr>
          <a:xfrm>
            <a:off x="1519357" y="6614160"/>
            <a:ext cx="2200989" cy="275153"/>
          </a:xfrm>
          <a:prstGeom prst="rect">
            <a:avLst/>
          </a:prstGeom>
          <a:noFill/>
          <a:ln/>
        </p:spPr>
        <p:txBody>
          <a:bodyPr wrap="none" lIns="0" tIns="0" rIns="0" bIns="0" rtlCol="0" anchor="t"/>
          <a:lstStyle/>
          <a:p>
            <a:pPr algn="l" indent="0" marL="0">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Joel &amp; Braxton</a:t>
            </a:r>
            <a:endParaRPr lang="en-US" sz="1700" dirty="0"/>
          </a:p>
        </p:txBody>
      </p:sp>
      <p:sp>
        <p:nvSpPr>
          <p:cNvPr id="23" name="Text 20"/>
          <p:cNvSpPr/>
          <p:nvPr/>
        </p:nvSpPr>
        <p:spPr>
          <a:xfrm>
            <a:off x="1519357" y="6994922"/>
            <a:ext cx="6985516" cy="563404"/>
          </a:xfrm>
          <a:prstGeom prst="rect">
            <a:avLst/>
          </a:prstGeom>
          <a:noFill/>
          <a:ln/>
        </p:spPr>
        <p:txBody>
          <a:bodyPr wrap="square" lIns="0" tIns="0" rIns="0" bIns="0" rtlCol="0" anchor="t"/>
          <a:lstStyle/>
          <a:p>
            <a:pPr algn="l" indent="0" marL="0">
              <a:lnSpc>
                <a:spcPts val="2200"/>
              </a:lnSpc>
              <a:buNone/>
            </a:pPr>
            <a:r>
              <a:rPr lang="en-US" sz="1350" dirty="0">
                <a:solidFill>
                  <a:srgbClr val="D4D4D1"/>
                </a:solidFill>
                <a:latin typeface="Roboto" pitchFamily="34" charset="0"/>
                <a:ea typeface="Roboto" pitchFamily="34" charset="-122"/>
                <a:cs typeface="Roboto" pitchFamily="34" charset="-120"/>
              </a:rPr>
              <a:t>Media practitioners who demonstrated the power of storytelling across different formats and the importance of consistency, quality, and impact in content creation.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0932" y="621387"/>
            <a:ext cx="8470821" cy="706160"/>
          </a:xfrm>
          <a:prstGeom prst="rect">
            <a:avLst/>
          </a:prstGeom>
          <a:noFill/>
          <a:ln/>
        </p:spPr>
        <p:txBody>
          <a:bodyPr wrap="none" lIns="0" tIns="0" rIns="0" bIns="0" rtlCol="0" anchor="t"/>
          <a:lstStyle/>
          <a:p>
            <a:pPr algn="l" indent="0" marL="0">
              <a:lnSpc>
                <a:spcPts val="5550"/>
              </a:lnSpc>
              <a:buNone/>
            </a:pPr>
            <a:r>
              <a:rPr lang="en-US" sz="4400" dirty="0">
                <a:solidFill>
                  <a:srgbClr val="F3F3F2"/>
                </a:solidFill>
                <a:latin typeface="IBM Plex Sans Medium" pitchFamily="34" charset="0"/>
                <a:ea typeface="IBM Plex Sans Medium" pitchFamily="34" charset="-122"/>
                <a:cs typeface="IBM Plex Sans Medium" pitchFamily="34" charset="-120"/>
              </a:rPr>
              <a:t>University Internship Experience</a:t>
            </a:r>
            <a:endParaRPr lang="en-US" sz="4400" dirty="0"/>
          </a:p>
        </p:txBody>
      </p:sp>
      <p:sp>
        <p:nvSpPr>
          <p:cNvPr id="3" name="Text 1"/>
          <p:cNvSpPr/>
          <p:nvPr/>
        </p:nvSpPr>
        <p:spPr>
          <a:xfrm>
            <a:off x="790932" y="1892498"/>
            <a:ext cx="5019199" cy="353139"/>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Laundry Management Software Project</a:t>
            </a:r>
            <a:endParaRPr lang="en-US" sz="2200" dirty="0"/>
          </a:p>
        </p:txBody>
      </p:sp>
      <p:sp>
        <p:nvSpPr>
          <p:cNvPr id="4" name="Text 2"/>
          <p:cNvSpPr/>
          <p:nvPr/>
        </p:nvSpPr>
        <p:spPr>
          <a:xfrm>
            <a:off x="790932" y="2471618"/>
            <a:ext cx="6248638" cy="722948"/>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Applied software development lifecycle from requirements to testing</a:t>
            </a:r>
            <a:endParaRPr lang="en-US" sz="1750" dirty="0"/>
          </a:p>
        </p:txBody>
      </p:sp>
      <p:sp>
        <p:nvSpPr>
          <p:cNvPr id="5" name="Text 3"/>
          <p:cNvSpPr/>
          <p:nvPr/>
        </p:nvSpPr>
        <p:spPr>
          <a:xfrm>
            <a:off x="790932" y="3273623"/>
            <a:ext cx="6248638" cy="361474"/>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Engaged with users to understand pain points</a:t>
            </a:r>
            <a:endParaRPr lang="en-US" sz="1750" dirty="0"/>
          </a:p>
        </p:txBody>
      </p:sp>
      <p:sp>
        <p:nvSpPr>
          <p:cNvPr id="6" name="Text 4"/>
          <p:cNvSpPr/>
          <p:nvPr/>
        </p:nvSpPr>
        <p:spPr>
          <a:xfrm>
            <a:off x="790932" y="3714155"/>
            <a:ext cx="6248638" cy="361474"/>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Developed frontend skills with HTML, CSS, JavaScript</a:t>
            </a:r>
            <a:endParaRPr lang="en-US" sz="1750" dirty="0"/>
          </a:p>
        </p:txBody>
      </p:sp>
      <p:sp>
        <p:nvSpPr>
          <p:cNvPr id="7" name="Text 5"/>
          <p:cNvSpPr/>
          <p:nvPr/>
        </p:nvSpPr>
        <p:spPr>
          <a:xfrm>
            <a:off x="790932" y="4154686"/>
            <a:ext cx="6248638" cy="722948"/>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Gained backend exposure through scripting and database administration</a:t>
            </a:r>
            <a:endParaRPr lang="en-US" sz="1750" dirty="0"/>
          </a:p>
        </p:txBody>
      </p:sp>
      <p:sp>
        <p:nvSpPr>
          <p:cNvPr id="8" name="Text 6"/>
          <p:cNvSpPr/>
          <p:nvPr/>
        </p:nvSpPr>
        <p:spPr>
          <a:xfrm>
            <a:off x="790932" y="5103614"/>
            <a:ext cx="4898588" cy="353139"/>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Hardware and Networking Experience</a:t>
            </a:r>
            <a:endParaRPr lang="en-US" sz="2200" dirty="0"/>
          </a:p>
        </p:txBody>
      </p:sp>
      <p:sp>
        <p:nvSpPr>
          <p:cNvPr id="9" name="Text 7"/>
          <p:cNvSpPr/>
          <p:nvPr/>
        </p:nvSpPr>
        <p:spPr>
          <a:xfrm>
            <a:off x="790932" y="5682734"/>
            <a:ext cx="6248638" cy="722948"/>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Performed PC troubleshooting and component replacement</a:t>
            </a:r>
            <a:endParaRPr lang="en-US" sz="1750" dirty="0"/>
          </a:p>
        </p:txBody>
      </p:sp>
      <p:sp>
        <p:nvSpPr>
          <p:cNvPr id="10" name="Text 8"/>
          <p:cNvSpPr/>
          <p:nvPr/>
        </p:nvSpPr>
        <p:spPr>
          <a:xfrm>
            <a:off x="790932" y="6484739"/>
            <a:ext cx="6248638" cy="361474"/>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Installed LANs and configured network devices</a:t>
            </a:r>
            <a:endParaRPr lang="en-US" sz="1750" dirty="0"/>
          </a:p>
        </p:txBody>
      </p:sp>
      <p:sp>
        <p:nvSpPr>
          <p:cNvPr id="11" name="Text 9"/>
          <p:cNvSpPr/>
          <p:nvPr/>
        </p:nvSpPr>
        <p:spPr>
          <a:xfrm>
            <a:off x="790932" y="6925270"/>
            <a:ext cx="6248638" cy="361474"/>
          </a:xfrm>
          <a:prstGeom prst="rect">
            <a:avLst/>
          </a:prstGeom>
          <a:noFill/>
          <a:ln/>
        </p:spPr>
        <p:txBody>
          <a:bodyPr wrap="none" lIns="0" tIns="0" rIns="0" bIns="0" rtlCol="0" anchor="t"/>
          <a:lstStyle/>
          <a:p>
            <a:pPr algn="l" marL="342900" indent="-342900">
              <a:lnSpc>
                <a:spcPts val="2800"/>
              </a:lnSpc>
              <a:buSzPct val="100000"/>
              <a:buChar char="•"/>
            </a:pPr>
            <a:r>
              <a:rPr lang="en-US" sz="1750" dirty="0">
                <a:solidFill>
                  <a:srgbClr val="D4D4D1"/>
                </a:solidFill>
                <a:latin typeface="Roboto" pitchFamily="34" charset="0"/>
                <a:ea typeface="Roboto" pitchFamily="34" charset="-122"/>
                <a:cs typeface="Roboto" pitchFamily="34" charset="-120"/>
              </a:rPr>
              <a:t>Learned network topology and IP configuration</a:t>
            </a:r>
            <a:endParaRPr lang="en-US" sz="1750" dirty="0"/>
          </a:p>
        </p:txBody>
      </p:sp>
      <p:pic>
        <p:nvPicPr>
          <p:cNvPr id="12" name="Image 0" descr="preencoded.png">    </p:cNvPr>
          <p:cNvPicPr>
            <a:picLocks noChangeAspect="1"/>
          </p:cNvPicPr>
          <p:nvPr/>
        </p:nvPicPr>
        <p:blipFill>
          <a:blip r:embed="rId1"/>
          <a:stretch>
            <a:fillRect/>
          </a:stretch>
        </p:blipFill>
        <p:spPr>
          <a:xfrm>
            <a:off x="7598450" y="1920716"/>
            <a:ext cx="6248638" cy="4164687"/>
          </a:xfrm>
          <a:prstGeom prst="rect">
            <a:avLst/>
          </a:prstGeom>
        </p:spPr>
      </p:pic>
      <p:sp>
        <p:nvSpPr>
          <p:cNvPr id="13" name="Text 10"/>
          <p:cNvSpPr/>
          <p:nvPr/>
        </p:nvSpPr>
        <p:spPr>
          <a:xfrm>
            <a:off x="7598450" y="6339602"/>
            <a:ext cx="6248638" cy="1084421"/>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"A good technician fixes the problem; a great one avoids it." This internship transformed me from a classroom learner to a confident problem-solver with practical skills.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8669" y="613410"/>
            <a:ext cx="7586663" cy="1390650"/>
          </a:xfrm>
          <a:prstGeom prst="rect">
            <a:avLst/>
          </a:prstGeom>
          <a:noFill/>
          <a:ln/>
        </p:spPr>
        <p:txBody>
          <a:bodyPr wrap="square" lIns="0" tIns="0" rIns="0" bIns="0" rtlCol="0" anchor="t"/>
          <a:lstStyle/>
          <a:p>
            <a:pPr algn="l" indent="0" marL="0">
              <a:lnSpc>
                <a:spcPts val="5450"/>
              </a:lnSpc>
              <a:buNone/>
            </a:pPr>
            <a:r>
              <a:rPr lang="en-US" sz="4350" dirty="0">
                <a:solidFill>
                  <a:srgbClr val="F3F3F2"/>
                </a:solidFill>
                <a:latin typeface="IBM Plex Sans Medium" pitchFamily="34" charset="0"/>
                <a:ea typeface="IBM Plex Sans Medium" pitchFamily="34" charset="-122"/>
                <a:cs typeface="IBM Plex Sans Medium" pitchFamily="34" charset="-120"/>
              </a:rPr>
              <a:t>Social Life and Personal Growth</a:t>
            </a:r>
            <a:endParaRPr lang="en-US" sz="4350" dirty="0"/>
          </a:p>
        </p:txBody>
      </p:sp>
      <p:sp>
        <p:nvSpPr>
          <p:cNvPr id="4" name="Shape 1"/>
          <p:cNvSpPr/>
          <p:nvPr/>
        </p:nvSpPr>
        <p:spPr>
          <a:xfrm>
            <a:off x="778669" y="2337792"/>
            <a:ext cx="3682127" cy="3061930"/>
          </a:xfrm>
          <a:prstGeom prst="roundRect">
            <a:avLst>
              <a:gd name="adj" fmla="val 1090"/>
            </a:avLst>
          </a:prstGeom>
          <a:solidFill>
            <a:srgbClr val="484B51"/>
          </a:solidFill>
          <a:ln/>
        </p:spPr>
      </p:sp>
      <p:sp>
        <p:nvSpPr>
          <p:cNvPr id="5" name="Text 2"/>
          <p:cNvSpPr/>
          <p:nvPr/>
        </p:nvSpPr>
        <p:spPr>
          <a:xfrm>
            <a:off x="1001078" y="2560201"/>
            <a:ext cx="3109913" cy="347663"/>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Community Connections</a:t>
            </a:r>
            <a:endParaRPr lang="en-US" sz="2150" dirty="0"/>
          </a:p>
        </p:txBody>
      </p:sp>
      <p:sp>
        <p:nvSpPr>
          <p:cNvPr id="6" name="Text 3"/>
          <p:cNvSpPr/>
          <p:nvPr/>
        </p:nvSpPr>
        <p:spPr>
          <a:xfrm>
            <a:off x="1001078" y="3041333"/>
            <a:ext cx="3237309" cy="2135981"/>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I value genuine conversations and being present for others in moments of joy or hardship. Social relationships aren't just part of my life—they're part of who I am.</a:t>
            </a:r>
            <a:endParaRPr lang="en-US" sz="1750" dirty="0"/>
          </a:p>
        </p:txBody>
      </p:sp>
      <p:sp>
        <p:nvSpPr>
          <p:cNvPr id="7" name="Shape 4"/>
          <p:cNvSpPr/>
          <p:nvPr/>
        </p:nvSpPr>
        <p:spPr>
          <a:xfrm>
            <a:off x="4683204" y="2337792"/>
            <a:ext cx="3682127" cy="3061930"/>
          </a:xfrm>
          <a:prstGeom prst="roundRect">
            <a:avLst>
              <a:gd name="adj" fmla="val 1090"/>
            </a:avLst>
          </a:prstGeom>
          <a:solidFill>
            <a:srgbClr val="484B51"/>
          </a:solidFill>
          <a:ln/>
        </p:spPr>
      </p:sp>
      <p:sp>
        <p:nvSpPr>
          <p:cNvPr id="8" name="Text 5"/>
          <p:cNvSpPr/>
          <p:nvPr/>
        </p:nvSpPr>
        <p:spPr>
          <a:xfrm>
            <a:off x="4905613" y="2560201"/>
            <a:ext cx="2781181" cy="347663"/>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Nature Walks</a:t>
            </a:r>
            <a:endParaRPr lang="en-US" sz="2150" dirty="0"/>
          </a:p>
        </p:txBody>
      </p:sp>
      <p:sp>
        <p:nvSpPr>
          <p:cNvPr id="9" name="Text 6"/>
          <p:cNvSpPr/>
          <p:nvPr/>
        </p:nvSpPr>
        <p:spPr>
          <a:xfrm>
            <a:off x="4905613" y="3041333"/>
            <a:ext cx="3237309" cy="1779984"/>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Rejuvenating walks with friends provide relief from academic pressures and strengthen bonds through shared adventures and discoveries.</a:t>
            </a:r>
            <a:endParaRPr lang="en-US" sz="1750" dirty="0"/>
          </a:p>
        </p:txBody>
      </p:sp>
      <p:sp>
        <p:nvSpPr>
          <p:cNvPr id="10" name="Shape 7"/>
          <p:cNvSpPr/>
          <p:nvPr/>
        </p:nvSpPr>
        <p:spPr>
          <a:xfrm>
            <a:off x="778669" y="5622131"/>
            <a:ext cx="7586663" cy="1993940"/>
          </a:xfrm>
          <a:prstGeom prst="roundRect">
            <a:avLst>
              <a:gd name="adj" fmla="val 1674"/>
            </a:avLst>
          </a:prstGeom>
          <a:solidFill>
            <a:srgbClr val="484B51"/>
          </a:solidFill>
          <a:ln/>
        </p:spPr>
      </p:sp>
      <p:sp>
        <p:nvSpPr>
          <p:cNvPr id="11" name="Text 8"/>
          <p:cNvSpPr/>
          <p:nvPr/>
        </p:nvSpPr>
        <p:spPr>
          <a:xfrm>
            <a:off x="1001078" y="5844540"/>
            <a:ext cx="3528536" cy="347663"/>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Growth Through Challenges</a:t>
            </a:r>
            <a:endParaRPr lang="en-US" sz="2150" dirty="0"/>
          </a:p>
        </p:txBody>
      </p:sp>
      <p:sp>
        <p:nvSpPr>
          <p:cNvPr id="12" name="Text 9"/>
          <p:cNvSpPr/>
          <p:nvPr/>
        </p:nvSpPr>
        <p:spPr>
          <a:xfrm>
            <a:off x="1001078" y="6325672"/>
            <a:ext cx="7141845" cy="1067991"/>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University life taught me self-awareness, helping me identify strengths in creativity and critical thinking while improving weaknesses in public speaking and time management.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45783" y="1179076"/>
            <a:ext cx="3898702" cy="487323"/>
          </a:xfrm>
          <a:prstGeom prst="rect">
            <a:avLst/>
          </a:prstGeom>
          <a:noFill/>
          <a:ln/>
        </p:spPr>
        <p:txBody>
          <a:bodyPr wrap="none" lIns="0" tIns="0" rIns="0" bIns="0" rtlCol="0" anchor="t"/>
          <a:lstStyle/>
          <a:p>
            <a:pPr algn="l" indent="0" marL="0">
              <a:lnSpc>
                <a:spcPts val="3800"/>
              </a:lnSpc>
              <a:buNone/>
            </a:pPr>
            <a:r>
              <a:rPr lang="en-US" sz="3050" dirty="0">
                <a:solidFill>
                  <a:srgbClr val="F3F3F2"/>
                </a:solidFill>
                <a:latin typeface="IBM Plex Sans Medium" pitchFamily="34" charset="0"/>
                <a:ea typeface="IBM Plex Sans Medium" pitchFamily="34" charset="-122"/>
                <a:cs typeface="IBM Plex Sans Medium" pitchFamily="34" charset="-120"/>
              </a:rPr>
              <a:t>Future Aspirations</a:t>
            </a:r>
            <a:endParaRPr lang="en-US" sz="3050" dirty="0"/>
          </a:p>
        </p:txBody>
      </p:sp>
      <p:pic>
        <p:nvPicPr>
          <p:cNvPr id="3" name="Image 0" descr="preencoded.png">    </p:cNvPr>
          <p:cNvPicPr>
            <a:picLocks noChangeAspect="1"/>
          </p:cNvPicPr>
          <p:nvPr/>
        </p:nvPicPr>
        <p:blipFill>
          <a:blip r:embed="rId1"/>
          <a:stretch>
            <a:fillRect/>
          </a:stretch>
        </p:blipFill>
        <p:spPr>
          <a:xfrm>
            <a:off x="3260288" y="1978223"/>
            <a:ext cx="1340287" cy="898327"/>
          </a:xfrm>
          <a:prstGeom prst="rect">
            <a:avLst/>
          </a:prstGeom>
        </p:spPr>
      </p:pic>
      <p:sp>
        <p:nvSpPr>
          <p:cNvPr id="4" name="Text 1"/>
          <p:cNvSpPr/>
          <p:nvPr/>
        </p:nvSpPr>
        <p:spPr>
          <a:xfrm>
            <a:off x="3820716" y="2401610"/>
            <a:ext cx="219194" cy="274082"/>
          </a:xfrm>
          <a:prstGeom prst="rect">
            <a:avLst/>
          </a:prstGeom>
          <a:noFill/>
          <a:ln/>
        </p:spPr>
        <p:txBody>
          <a:bodyPr wrap="none" lIns="0" tIns="0" rIns="0" bIns="0" rtlCol="0" anchor="t"/>
          <a:lstStyle/>
          <a:p>
            <a:pPr algn="ctr" indent="0" marL="0">
              <a:lnSpc>
                <a:spcPts val="2750"/>
              </a:lnSpc>
              <a:buNone/>
            </a:pPr>
            <a:r>
              <a:rPr lang="en-US" sz="1700" dirty="0">
                <a:solidFill>
                  <a:srgbClr val="D4D4D1"/>
                </a:solidFill>
                <a:latin typeface="IBM Plex Sans Medium" pitchFamily="34" charset="0"/>
                <a:ea typeface="IBM Plex Sans Medium" pitchFamily="34" charset="-122"/>
                <a:cs typeface="IBM Plex Sans Medium" pitchFamily="34" charset="-120"/>
              </a:rPr>
              <a:t>1</a:t>
            </a:r>
            <a:endParaRPr lang="en-US" sz="1700" dirty="0"/>
          </a:p>
        </p:txBody>
      </p:sp>
      <p:sp>
        <p:nvSpPr>
          <p:cNvPr id="5" name="Text 2"/>
          <p:cNvSpPr/>
          <p:nvPr/>
        </p:nvSpPr>
        <p:spPr>
          <a:xfrm>
            <a:off x="4756428" y="2134076"/>
            <a:ext cx="1949291" cy="243602"/>
          </a:xfrm>
          <a:prstGeom prst="rect">
            <a:avLst/>
          </a:prstGeom>
          <a:noFill/>
          <a:ln/>
        </p:spPr>
        <p:txBody>
          <a:bodyPr wrap="none" lIns="0" tIns="0" rIns="0" bIns="0" rtlCol="0" anchor="t"/>
          <a:lstStyle/>
          <a:p>
            <a:pPr algn="l" indent="0" marL="0">
              <a:lnSpc>
                <a:spcPts val="1900"/>
              </a:lnSpc>
              <a:buNone/>
            </a:pPr>
            <a:r>
              <a:rPr lang="en-US" sz="1500" dirty="0">
                <a:solidFill>
                  <a:srgbClr val="D4D4D1"/>
                </a:solidFill>
                <a:latin typeface="IBM Plex Sans Medium" pitchFamily="34" charset="0"/>
                <a:ea typeface="IBM Plex Sans Medium" pitchFamily="34" charset="-122"/>
                <a:cs typeface="IBM Plex Sans Medium" pitchFamily="34" charset="-120"/>
              </a:rPr>
              <a:t>Software Designer</a:t>
            </a:r>
            <a:endParaRPr lang="en-US" sz="1500" dirty="0"/>
          </a:p>
        </p:txBody>
      </p:sp>
      <p:sp>
        <p:nvSpPr>
          <p:cNvPr id="6" name="Text 3"/>
          <p:cNvSpPr/>
          <p:nvPr/>
        </p:nvSpPr>
        <p:spPr>
          <a:xfrm>
            <a:off x="4756428" y="2471142"/>
            <a:ext cx="3039904"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Create applications that solve real problems</a:t>
            </a:r>
            <a:endParaRPr lang="en-US" sz="1200" dirty="0"/>
          </a:p>
        </p:txBody>
      </p:sp>
      <p:sp>
        <p:nvSpPr>
          <p:cNvPr id="7" name="Shape 4"/>
          <p:cNvSpPr/>
          <p:nvPr/>
        </p:nvSpPr>
        <p:spPr>
          <a:xfrm>
            <a:off x="4639508" y="2886432"/>
            <a:ext cx="9406176" cy="11430"/>
          </a:xfrm>
          <a:prstGeom prst="roundRect">
            <a:avLst>
              <a:gd name="adj" fmla="val 204660"/>
            </a:avLst>
          </a:prstGeom>
          <a:solidFill>
            <a:srgbClr val="61646A"/>
          </a:solidFill>
          <a:ln/>
        </p:spPr>
      </p:sp>
      <p:pic>
        <p:nvPicPr>
          <p:cNvPr id="8" name="Image 1" descr="preencoded.png">    </p:cNvPr>
          <p:cNvPicPr>
            <a:picLocks noChangeAspect="1"/>
          </p:cNvPicPr>
          <p:nvPr/>
        </p:nvPicPr>
        <p:blipFill>
          <a:blip r:embed="rId2"/>
          <a:stretch>
            <a:fillRect/>
          </a:stretch>
        </p:blipFill>
        <p:spPr>
          <a:xfrm>
            <a:off x="2590086" y="2915483"/>
            <a:ext cx="2680573" cy="898327"/>
          </a:xfrm>
          <a:prstGeom prst="rect">
            <a:avLst/>
          </a:prstGeom>
        </p:spPr>
      </p:pic>
      <p:sp>
        <p:nvSpPr>
          <p:cNvPr id="9" name="Text 5"/>
          <p:cNvSpPr/>
          <p:nvPr/>
        </p:nvSpPr>
        <p:spPr>
          <a:xfrm>
            <a:off x="3820716" y="3227546"/>
            <a:ext cx="219194" cy="274082"/>
          </a:xfrm>
          <a:prstGeom prst="rect">
            <a:avLst/>
          </a:prstGeom>
          <a:noFill/>
          <a:ln/>
        </p:spPr>
        <p:txBody>
          <a:bodyPr wrap="none" lIns="0" tIns="0" rIns="0" bIns="0" rtlCol="0" anchor="t"/>
          <a:lstStyle/>
          <a:p>
            <a:pPr algn="ctr" indent="0" marL="0">
              <a:lnSpc>
                <a:spcPts val="2750"/>
              </a:lnSpc>
              <a:buNone/>
            </a:pPr>
            <a:r>
              <a:rPr lang="en-US" sz="1700" dirty="0">
                <a:solidFill>
                  <a:srgbClr val="D4D4D1"/>
                </a:solidFill>
                <a:latin typeface="IBM Plex Sans Medium" pitchFamily="34" charset="0"/>
                <a:ea typeface="IBM Plex Sans Medium" pitchFamily="34" charset="-122"/>
                <a:cs typeface="IBM Plex Sans Medium" pitchFamily="34" charset="-120"/>
              </a:rPr>
              <a:t>2</a:t>
            </a:r>
            <a:endParaRPr lang="en-US" sz="1700" dirty="0"/>
          </a:p>
        </p:txBody>
      </p:sp>
      <p:sp>
        <p:nvSpPr>
          <p:cNvPr id="10" name="Text 6"/>
          <p:cNvSpPr/>
          <p:nvPr/>
        </p:nvSpPr>
        <p:spPr>
          <a:xfrm>
            <a:off x="5426512" y="3071336"/>
            <a:ext cx="1949291" cy="243602"/>
          </a:xfrm>
          <a:prstGeom prst="rect">
            <a:avLst/>
          </a:prstGeom>
          <a:noFill/>
          <a:ln/>
        </p:spPr>
        <p:txBody>
          <a:bodyPr wrap="none" lIns="0" tIns="0" rIns="0" bIns="0" rtlCol="0" anchor="t"/>
          <a:lstStyle/>
          <a:p>
            <a:pPr algn="l" indent="0" marL="0">
              <a:lnSpc>
                <a:spcPts val="1900"/>
              </a:lnSpc>
              <a:buNone/>
            </a:pPr>
            <a:r>
              <a:rPr lang="en-US" sz="1500" dirty="0">
                <a:solidFill>
                  <a:srgbClr val="D4D4D1"/>
                </a:solidFill>
                <a:latin typeface="IBM Plex Sans Medium" pitchFamily="34" charset="0"/>
                <a:ea typeface="IBM Plex Sans Medium" pitchFamily="34" charset="-122"/>
                <a:cs typeface="IBM Plex Sans Medium" pitchFamily="34" charset="-120"/>
              </a:rPr>
              <a:t>Digital Design Studio</a:t>
            </a:r>
            <a:endParaRPr lang="en-US" sz="1500" dirty="0"/>
          </a:p>
        </p:txBody>
      </p:sp>
      <p:sp>
        <p:nvSpPr>
          <p:cNvPr id="11" name="Text 7"/>
          <p:cNvSpPr/>
          <p:nvPr/>
        </p:nvSpPr>
        <p:spPr>
          <a:xfrm>
            <a:off x="5426512" y="3408402"/>
            <a:ext cx="4274701"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Establish a space where technology and imagination intersect</a:t>
            </a:r>
            <a:endParaRPr lang="en-US" sz="1200" dirty="0"/>
          </a:p>
        </p:txBody>
      </p:sp>
      <p:sp>
        <p:nvSpPr>
          <p:cNvPr id="12" name="Shape 8"/>
          <p:cNvSpPr/>
          <p:nvPr/>
        </p:nvSpPr>
        <p:spPr>
          <a:xfrm>
            <a:off x="5309592" y="3823692"/>
            <a:ext cx="8736092" cy="11430"/>
          </a:xfrm>
          <a:prstGeom prst="roundRect">
            <a:avLst>
              <a:gd name="adj" fmla="val 204660"/>
            </a:avLst>
          </a:prstGeom>
          <a:solidFill>
            <a:srgbClr val="61646A"/>
          </a:solidFill>
          <a:ln/>
        </p:spPr>
      </p:sp>
      <p:pic>
        <p:nvPicPr>
          <p:cNvPr id="13" name="Image 2" descr="preencoded.png">    </p:cNvPr>
          <p:cNvPicPr>
            <a:picLocks noChangeAspect="1"/>
          </p:cNvPicPr>
          <p:nvPr/>
        </p:nvPicPr>
        <p:blipFill>
          <a:blip r:embed="rId3"/>
          <a:stretch>
            <a:fillRect/>
          </a:stretch>
        </p:blipFill>
        <p:spPr>
          <a:xfrm>
            <a:off x="1919883" y="3852743"/>
            <a:ext cx="4020979" cy="898327"/>
          </a:xfrm>
          <a:prstGeom prst="rect">
            <a:avLst/>
          </a:prstGeom>
        </p:spPr>
      </p:pic>
      <p:sp>
        <p:nvSpPr>
          <p:cNvPr id="14" name="Text 9"/>
          <p:cNvSpPr/>
          <p:nvPr/>
        </p:nvSpPr>
        <p:spPr>
          <a:xfrm>
            <a:off x="3820716" y="4164806"/>
            <a:ext cx="219194" cy="274082"/>
          </a:xfrm>
          <a:prstGeom prst="rect">
            <a:avLst/>
          </a:prstGeom>
          <a:noFill/>
          <a:ln/>
        </p:spPr>
        <p:txBody>
          <a:bodyPr wrap="none" lIns="0" tIns="0" rIns="0" bIns="0" rtlCol="0" anchor="t"/>
          <a:lstStyle/>
          <a:p>
            <a:pPr algn="ctr" indent="0" marL="0">
              <a:lnSpc>
                <a:spcPts val="2750"/>
              </a:lnSpc>
              <a:buNone/>
            </a:pPr>
            <a:r>
              <a:rPr lang="en-US" sz="1700" dirty="0">
                <a:solidFill>
                  <a:srgbClr val="D4D4D1"/>
                </a:solidFill>
                <a:latin typeface="IBM Plex Sans Medium" pitchFamily="34" charset="0"/>
                <a:ea typeface="IBM Plex Sans Medium" pitchFamily="34" charset="-122"/>
                <a:cs typeface="IBM Plex Sans Medium" pitchFamily="34" charset="-120"/>
              </a:rPr>
              <a:t>3</a:t>
            </a:r>
            <a:endParaRPr lang="en-US" sz="1700" dirty="0"/>
          </a:p>
        </p:txBody>
      </p:sp>
      <p:sp>
        <p:nvSpPr>
          <p:cNvPr id="15" name="Text 10"/>
          <p:cNvSpPr/>
          <p:nvPr/>
        </p:nvSpPr>
        <p:spPr>
          <a:xfrm>
            <a:off x="6096714" y="4008596"/>
            <a:ext cx="2238375" cy="243602"/>
          </a:xfrm>
          <a:prstGeom prst="rect">
            <a:avLst/>
          </a:prstGeom>
          <a:noFill/>
          <a:ln/>
        </p:spPr>
        <p:txBody>
          <a:bodyPr wrap="none" lIns="0" tIns="0" rIns="0" bIns="0" rtlCol="0" anchor="t"/>
          <a:lstStyle/>
          <a:p>
            <a:pPr algn="l" indent="0" marL="0">
              <a:lnSpc>
                <a:spcPts val="1900"/>
              </a:lnSpc>
              <a:buNone/>
            </a:pPr>
            <a:r>
              <a:rPr lang="en-US" sz="1500" dirty="0">
                <a:solidFill>
                  <a:srgbClr val="D4D4D1"/>
                </a:solidFill>
                <a:latin typeface="IBM Plex Sans Medium" pitchFamily="34" charset="0"/>
                <a:ea typeface="IBM Plex Sans Medium" pitchFamily="34" charset="-122"/>
                <a:cs typeface="IBM Plex Sans Medium" pitchFamily="34" charset="-120"/>
              </a:rPr>
              <a:t>Women in Tech Advocate</a:t>
            </a:r>
            <a:endParaRPr lang="en-US" sz="1500" dirty="0"/>
          </a:p>
        </p:txBody>
      </p:sp>
      <p:sp>
        <p:nvSpPr>
          <p:cNvPr id="16" name="Text 11"/>
          <p:cNvSpPr/>
          <p:nvPr/>
        </p:nvSpPr>
        <p:spPr>
          <a:xfrm>
            <a:off x="6096714" y="4345662"/>
            <a:ext cx="4973479"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Launch programs to boost confidence and skills of girls in STEAM fields</a:t>
            </a:r>
            <a:endParaRPr lang="en-US" sz="1200" dirty="0"/>
          </a:p>
        </p:txBody>
      </p:sp>
      <p:sp>
        <p:nvSpPr>
          <p:cNvPr id="17" name="Shape 12"/>
          <p:cNvSpPr/>
          <p:nvPr/>
        </p:nvSpPr>
        <p:spPr>
          <a:xfrm>
            <a:off x="5979795" y="4760952"/>
            <a:ext cx="8065889" cy="11430"/>
          </a:xfrm>
          <a:prstGeom prst="roundRect">
            <a:avLst>
              <a:gd name="adj" fmla="val 204660"/>
            </a:avLst>
          </a:prstGeom>
          <a:solidFill>
            <a:srgbClr val="61646A"/>
          </a:solidFill>
          <a:ln/>
        </p:spPr>
      </p:sp>
      <p:pic>
        <p:nvPicPr>
          <p:cNvPr id="18" name="Image 3" descr="preencoded.png">    </p:cNvPr>
          <p:cNvPicPr>
            <a:picLocks noChangeAspect="1"/>
          </p:cNvPicPr>
          <p:nvPr/>
        </p:nvPicPr>
        <p:blipFill>
          <a:blip r:embed="rId4"/>
          <a:stretch>
            <a:fillRect/>
          </a:stretch>
        </p:blipFill>
        <p:spPr>
          <a:xfrm>
            <a:off x="1249799" y="4790003"/>
            <a:ext cx="5361265" cy="898327"/>
          </a:xfrm>
          <a:prstGeom prst="rect">
            <a:avLst/>
          </a:prstGeom>
        </p:spPr>
      </p:pic>
      <p:sp>
        <p:nvSpPr>
          <p:cNvPr id="19" name="Text 13"/>
          <p:cNvSpPr/>
          <p:nvPr/>
        </p:nvSpPr>
        <p:spPr>
          <a:xfrm>
            <a:off x="3820716" y="5102066"/>
            <a:ext cx="219194" cy="274082"/>
          </a:xfrm>
          <a:prstGeom prst="rect">
            <a:avLst/>
          </a:prstGeom>
          <a:noFill/>
          <a:ln/>
        </p:spPr>
        <p:txBody>
          <a:bodyPr wrap="none" lIns="0" tIns="0" rIns="0" bIns="0" rtlCol="0" anchor="t"/>
          <a:lstStyle/>
          <a:p>
            <a:pPr algn="ctr" indent="0" marL="0">
              <a:lnSpc>
                <a:spcPts val="2750"/>
              </a:lnSpc>
              <a:buNone/>
            </a:pPr>
            <a:r>
              <a:rPr lang="en-US" sz="1700" dirty="0">
                <a:solidFill>
                  <a:srgbClr val="D4D4D1"/>
                </a:solidFill>
                <a:latin typeface="IBM Plex Sans Medium" pitchFamily="34" charset="0"/>
                <a:ea typeface="IBM Plex Sans Medium" pitchFamily="34" charset="-122"/>
                <a:cs typeface="IBM Plex Sans Medium" pitchFamily="34" charset="-120"/>
              </a:rPr>
              <a:t>4</a:t>
            </a:r>
            <a:endParaRPr lang="en-US" sz="1700" dirty="0"/>
          </a:p>
        </p:txBody>
      </p:sp>
      <p:sp>
        <p:nvSpPr>
          <p:cNvPr id="20" name="Text 14"/>
          <p:cNvSpPr/>
          <p:nvPr/>
        </p:nvSpPr>
        <p:spPr>
          <a:xfrm>
            <a:off x="6766917" y="4945856"/>
            <a:ext cx="2729865" cy="243602"/>
          </a:xfrm>
          <a:prstGeom prst="rect">
            <a:avLst/>
          </a:prstGeom>
          <a:noFill/>
          <a:ln/>
        </p:spPr>
        <p:txBody>
          <a:bodyPr wrap="none" lIns="0" tIns="0" rIns="0" bIns="0" rtlCol="0" anchor="t"/>
          <a:lstStyle/>
          <a:p>
            <a:pPr algn="l" indent="0" marL="0">
              <a:lnSpc>
                <a:spcPts val="1900"/>
              </a:lnSpc>
              <a:buNone/>
            </a:pPr>
            <a:r>
              <a:rPr lang="en-US" sz="1500" dirty="0">
                <a:solidFill>
                  <a:srgbClr val="D4D4D1"/>
                </a:solidFill>
                <a:latin typeface="IBM Plex Sans Medium" pitchFamily="34" charset="0"/>
                <a:ea typeface="IBM Plex Sans Medium" pitchFamily="34" charset="-122"/>
                <a:cs typeface="IBM Plex Sans Medium" pitchFamily="34" charset="-120"/>
              </a:rPr>
              <a:t>Community Technology Center</a:t>
            </a:r>
            <a:endParaRPr lang="en-US" sz="1500" dirty="0"/>
          </a:p>
        </p:txBody>
      </p:sp>
      <p:sp>
        <p:nvSpPr>
          <p:cNvPr id="21" name="Text 15"/>
          <p:cNvSpPr/>
          <p:nvPr/>
        </p:nvSpPr>
        <p:spPr>
          <a:xfrm>
            <a:off x="6766917" y="5282922"/>
            <a:ext cx="5535335"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Create a space where rural youth can learn to code, design, and build companies</a:t>
            </a:r>
            <a:endParaRPr lang="en-US" sz="1200" dirty="0"/>
          </a:p>
        </p:txBody>
      </p:sp>
      <p:sp>
        <p:nvSpPr>
          <p:cNvPr id="22" name="Shape 16"/>
          <p:cNvSpPr/>
          <p:nvPr/>
        </p:nvSpPr>
        <p:spPr>
          <a:xfrm>
            <a:off x="6649998" y="5698212"/>
            <a:ext cx="7395686" cy="11430"/>
          </a:xfrm>
          <a:prstGeom prst="roundRect">
            <a:avLst>
              <a:gd name="adj" fmla="val 204660"/>
            </a:avLst>
          </a:prstGeom>
          <a:solidFill>
            <a:srgbClr val="61646A"/>
          </a:solidFill>
          <a:ln/>
        </p:spPr>
      </p:sp>
      <p:pic>
        <p:nvPicPr>
          <p:cNvPr id="23" name="Image 4" descr="preencoded.png">    </p:cNvPr>
          <p:cNvPicPr>
            <a:picLocks noChangeAspect="1"/>
          </p:cNvPicPr>
          <p:nvPr/>
        </p:nvPicPr>
        <p:blipFill>
          <a:blip r:embed="rId5"/>
          <a:stretch>
            <a:fillRect/>
          </a:stretch>
        </p:blipFill>
        <p:spPr>
          <a:xfrm>
            <a:off x="579596" y="5727263"/>
            <a:ext cx="6701671" cy="898327"/>
          </a:xfrm>
          <a:prstGeom prst="rect">
            <a:avLst/>
          </a:prstGeom>
        </p:spPr>
      </p:pic>
      <p:sp>
        <p:nvSpPr>
          <p:cNvPr id="24" name="Text 17"/>
          <p:cNvSpPr/>
          <p:nvPr/>
        </p:nvSpPr>
        <p:spPr>
          <a:xfrm>
            <a:off x="3820835" y="6039326"/>
            <a:ext cx="219194" cy="274082"/>
          </a:xfrm>
          <a:prstGeom prst="rect">
            <a:avLst/>
          </a:prstGeom>
          <a:noFill/>
          <a:ln/>
        </p:spPr>
        <p:txBody>
          <a:bodyPr wrap="none" lIns="0" tIns="0" rIns="0" bIns="0" rtlCol="0" anchor="t"/>
          <a:lstStyle/>
          <a:p>
            <a:pPr algn="ctr" indent="0" marL="0">
              <a:lnSpc>
                <a:spcPts val="2750"/>
              </a:lnSpc>
              <a:buNone/>
            </a:pPr>
            <a:r>
              <a:rPr lang="en-US" sz="1700" dirty="0">
                <a:solidFill>
                  <a:srgbClr val="D4D4D1"/>
                </a:solidFill>
                <a:latin typeface="IBM Plex Sans Medium" pitchFamily="34" charset="0"/>
                <a:ea typeface="IBM Plex Sans Medium" pitchFamily="34" charset="-122"/>
                <a:cs typeface="IBM Plex Sans Medium" pitchFamily="34" charset="-120"/>
              </a:rPr>
              <a:t>5</a:t>
            </a:r>
            <a:endParaRPr lang="en-US" sz="1700" dirty="0"/>
          </a:p>
        </p:txBody>
      </p:sp>
      <p:sp>
        <p:nvSpPr>
          <p:cNvPr id="25" name="Text 18"/>
          <p:cNvSpPr/>
          <p:nvPr/>
        </p:nvSpPr>
        <p:spPr>
          <a:xfrm>
            <a:off x="7437120" y="5883116"/>
            <a:ext cx="1949291" cy="243602"/>
          </a:xfrm>
          <a:prstGeom prst="rect">
            <a:avLst/>
          </a:prstGeom>
          <a:noFill/>
          <a:ln/>
        </p:spPr>
        <p:txBody>
          <a:bodyPr wrap="none" lIns="0" tIns="0" rIns="0" bIns="0" rtlCol="0" anchor="t"/>
          <a:lstStyle/>
          <a:p>
            <a:pPr algn="l" indent="0" marL="0">
              <a:lnSpc>
                <a:spcPts val="1900"/>
              </a:lnSpc>
              <a:buNone/>
            </a:pPr>
            <a:r>
              <a:rPr lang="en-US" sz="1500" dirty="0">
                <a:solidFill>
                  <a:srgbClr val="D4D4D1"/>
                </a:solidFill>
                <a:latin typeface="IBM Plex Sans Medium" pitchFamily="34" charset="0"/>
                <a:ea typeface="IBM Plex Sans Medium" pitchFamily="34" charset="-122"/>
                <a:cs typeface="IBM Plex Sans Medium" pitchFamily="34" charset="-120"/>
              </a:rPr>
              <a:t>Global Impact</a:t>
            </a:r>
            <a:endParaRPr lang="en-US" sz="1500" dirty="0"/>
          </a:p>
        </p:txBody>
      </p:sp>
      <p:sp>
        <p:nvSpPr>
          <p:cNvPr id="26" name="Text 19"/>
          <p:cNvSpPr/>
          <p:nvPr/>
        </p:nvSpPr>
        <p:spPr>
          <a:xfrm>
            <a:off x="7437120" y="6220182"/>
            <a:ext cx="5833586"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Partner with organizations focused on sustainable development and digital inclusion</a:t>
            </a:r>
            <a:endParaRPr lang="en-US" sz="1200" dirty="0"/>
          </a:p>
        </p:txBody>
      </p:sp>
      <p:sp>
        <p:nvSpPr>
          <p:cNvPr id="27" name="Text 20"/>
          <p:cNvSpPr/>
          <p:nvPr/>
        </p:nvSpPr>
        <p:spPr>
          <a:xfrm>
            <a:off x="545783" y="6800969"/>
            <a:ext cx="13538835" cy="249555"/>
          </a:xfrm>
          <a:prstGeom prst="rect">
            <a:avLst/>
          </a:prstGeom>
          <a:noFill/>
          <a:ln/>
        </p:spPr>
        <p:txBody>
          <a:bodyPr wrap="none" lIns="0" tIns="0" rIns="0" bIns="0" rtlCol="0" anchor="t"/>
          <a:lstStyle/>
          <a:p>
            <a:pPr algn="l" indent="0" marL="0">
              <a:lnSpc>
                <a:spcPts val="1950"/>
              </a:lnSpc>
              <a:buNone/>
            </a:pPr>
            <a:r>
              <a:rPr lang="en-US" sz="1200" dirty="0">
                <a:solidFill>
                  <a:srgbClr val="D4D4D1"/>
                </a:solidFill>
                <a:latin typeface="Roboto" pitchFamily="34" charset="0"/>
                <a:ea typeface="Roboto" pitchFamily="34" charset="-122"/>
                <a:cs typeface="Roboto" pitchFamily="34" charset="-120"/>
              </a:rPr>
              <a:t>My vision is to use technology not just as a tool for advancement but as a force for transformation, particularly for underrepresented groups in rural communities like my village, Kiptere.</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2025-07-21T16:48:00Z</dcterms:created>
  <dcterms:modified xsi:type="dcterms:W3CDTF">2025-07-21T16:48:00Z</dcterms:modified>
</cp:coreProperties>
</file>